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6"/>
  </p:notesMasterIdLst>
  <p:handoutMasterIdLst>
    <p:handoutMasterId r:id="rId37"/>
  </p:handoutMasterIdLst>
  <p:sldIdLst>
    <p:sldId id="547" r:id="rId2"/>
    <p:sldId id="550" r:id="rId3"/>
    <p:sldId id="558" r:id="rId4"/>
    <p:sldId id="667" r:id="rId5"/>
    <p:sldId id="668" r:id="rId6"/>
    <p:sldId id="669" r:id="rId7"/>
    <p:sldId id="670" r:id="rId8"/>
    <p:sldId id="584" r:id="rId9"/>
    <p:sldId id="671" r:id="rId10"/>
    <p:sldId id="672" r:id="rId11"/>
    <p:sldId id="673" r:id="rId12"/>
    <p:sldId id="691" r:id="rId13"/>
    <p:sldId id="674" r:id="rId14"/>
    <p:sldId id="675" r:id="rId15"/>
    <p:sldId id="676" r:id="rId16"/>
    <p:sldId id="660" r:id="rId17"/>
    <p:sldId id="677" r:id="rId18"/>
    <p:sldId id="678" r:id="rId19"/>
    <p:sldId id="679" r:id="rId20"/>
    <p:sldId id="680" r:id="rId21"/>
    <p:sldId id="681" r:id="rId22"/>
    <p:sldId id="682" r:id="rId23"/>
    <p:sldId id="683" r:id="rId24"/>
    <p:sldId id="684" r:id="rId25"/>
    <p:sldId id="685" r:id="rId26"/>
    <p:sldId id="689" r:id="rId27"/>
    <p:sldId id="686" r:id="rId28"/>
    <p:sldId id="687" r:id="rId29"/>
    <p:sldId id="688" r:id="rId30"/>
    <p:sldId id="690" r:id="rId31"/>
    <p:sldId id="562" r:id="rId32"/>
    <p:sldId id="554" r:id="rId33"/>
    <p:sldId id="552" r:id="rId34"/>
    <p:sldId id="553" r:id="rId3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85" d="100"/>
          <a:sy n="85" d="100"/>
        </p:scale>
        <p:origin x="-426" y="-96"/>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13/12/2018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12/13/2018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Dynamic memory allocation</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Dynamic memory allocation</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 memory</a:t>
            </a:r>
            <a:endParaRPr lang="en-CA" dirty="0"/>
          </a:p>
        </p:txBody>
      </p:sp>
      <p:sp>
        <p:nvSpPr>
          <p:cNvPr id="3" name="Content Placeholder 2"/>
          <p:cNvSpPr>
            <a:spLocks noGrp="1"/>
          </p:cNvSpPr>
          <p:nvPr>
            <p:ph idx="1"/>
          </p:nvPr>
        </p:nvSpPr>
        <p:spPr/>
        <p:txBody>
          <a:bodyPr/>
          <a:lstStyle/>
          <a:p>
            <a:r>
              <a:rPr lang="en-CA" dirty="0" smtClean="0"/>
              <a:t>First, the operating system can only deal in multiples of bytes</a:t>
            </a:r>
          </a:p>
          <a:p>
            <a:pPr lvl="1"/>
            <a:r>
              <a:rPr lang="en-CA" dirty="0" smtClean="0"/>
              <a:t>If you want 3 bits, you must ask for a byte</a:t>
            </a:r>
          </a:p>
          <a:p>
            <a:pPr lvl="1"/>
            <a:r>
              <a:rPr lang="en-CA" dirty="0" smtClean="0"/>
              <a:t>If you want 37 bits, you must ask for 5 bytes</a:t>
            </a:r>
          </a:p>
          <a:p>
            <a:r>
              <a:rPr lang="en-CA" dirty="0" smtClean="0"/>
              <a:t>Fortunately, all primitive data types occupy a multiple of bytes</a:t>
            </a:r>
          </a:p>
          <a:p>
            <a:pPr lvl="1"/>
            <a:r>
              <a:rPr lang="en-CA" dirty="0" smtClean="0"/>
              <a:t>Even </a:t>
            </a:r>
            <a:r>
              <a:rPr lang="en-CA" dirty="0" smtClean="0">
                <a:latin typeface="Consolas" panose="020B0609020204030204" pitchFamily="49" charset="0"/>
                <a:cs typeface="Consolas" panose="020B0609020204030204" pitchFamily="49" charset="0"/>
              </a:rPr>
              <a:t>bool</a:t>
            </a:r>
            <a:r>
              <a:rPr lang="en-CA" dirty="0" smtClean="0"/>
              <a:t> occupies one byte</a:t>
            </a:r>
          </a:p>
        </p:txBody>
      </p:sp>
    </p:spTree>
    <p:extLst>
      <p:ext uri="{BB962C8B-B14F-4D97-AF65-F5344CB8AC3E}">
        <p14:creationId xmlns:p14="http://schemas.microsoft.com/office/powerpoint/2010/main" val="913850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67570" y="1368172"/>
            <a:ext cx="4660036" cy="47767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Dynamic memory</a:t>
            </a:r>
            <a:endParaRPr lang="en-CA" dirty="0"/>
          </a:p>
        </p:txBody>
      </p:sp>
      <p:sp>
        <p:nvSpPr>
          <p:cNvPr id="3" name="Content Placeholder 2"/>
          <p:cNvSpPr>
            <a:spLocks noGrp="1"/>
          </p:cNvSpPr>
          <p:nvPr>
            <p:ph idx="1"/>
          </p:nvPr>
        </p:nvSpPr>
        <p:spPr/>
        <p:txBody>
          <a:bodyPr/>
          <a:lstStyle/>
          <a:p>
            <a:r>
              <a:rPr lang="en-CA" dirty="0" smtClean="0"/>
              <a:t>Suppose that you ask for 4 bytes:</a:t>
            </a:r>
          </a:p>
          <a:p>
            <a:pPr lvl="1" algn="l"/>
            <a:r>
              <a:rPr lang="en-CA" dirty="0" smtClean="0"/>
              <a:t>Some memory is allocated specifically</a:t>
            </a:r>
            <a:r>
              <a:rPr lang="en-CA" dirty="0"/>
              <a:t/>
            </a:r>
            <a:br>
              <a:rPr lang="en-CA" dirty="0"/>
            </a:br>
            <a:r>
              <a:rPr lang="en-CA" dirty="0" smtClean="0"/>
              <a:t>for the program and literals in the</a:t>
            </a:r>
            <a:r>
              <a:rPr lang="en-CA" dirty="0"/>
              <a:t/>
            </a:r>
            <a:br>
              <a:rPr lang="en-CA" dirty="0"/>
            </a:br>
            <a:r>
              <a:rPr lang="en-CA" dirty="0" smtClean="0"/>
              <a:t>program</a:t>
            </a:r>
          </a:p>
          <a:p>
            <a:pPr lvl="1" algn="l"/>
            <a:r>
              <a:rPr lang="en-CA" dirty="0" smtClean="0"/>
              <a:t>The call stack is allocated near the</a:t>
            </a:r>
            <a:br>
              <a:rPr lang="en-CA" dirty="0" smtClean="0"/>
            </a:br>
            <a:r>
              <a:rPr lang="en-CA" dirty="0" smtClean="0"/>
              <a:t>end of memory</a:t>
            </a:r>
          </a:p>
          <a:p>
            <a:pPr lvl="2" algn="l"/>
            <a:r>
              <a:rPr lang="en-CA" dirty="0" smtClean="0"/>
              <a:t>Statically allocated by the compiler</a:t>
            </a:r>
          </a:p>
          <a:p>
            <a:pPr lvl="1" algn="l"/>
            <a:r>
              <a:rPr lang="en-CA" dirty="0" smtClean="0"/>
              <a:t>All other memory may be used for</a:t>
            </a:r>
            <a:br>
              <a:rPr lang="en-CA" dirty="0" smtClean="0"/>
            </a:br>
            <a:r>
              <a:rPr lang="en-CA" dirty="0" smtClean="0"/>
              <a:t>dynamically allocated memory</a:t>
            </a:r>
          </a:p>
          <a:p>
            <a:pPr lvl="2" algn="l"/>
            <a:r>
              <a:rPr lang="en-CA" dirty="0" smtClean="0"/>
              <a:t>Also known as </a:t>
            </a:r>
            <a:r>
              <a:rPr lang="en-CA" i="1" dirty="0" smtClean="0"/>
              <a:t>the heap</a:t>
            </a:r>
            <a:endParaRPr lang="en-CA" dirty="0" smtClean="0"/>
          </a:p>
        </p:txBody>
      </p:sp>
    </p:spTree>
    <p:extLst>
      <p:ext uri="{BB962C8B-B14F-4D97-AF65-F5344CB8AC3E}">
        <p14:creationId xmlns:p14="http://schemas.microsoft.com/office/powerpoint/2010/main" val="3597923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 memory</a:t>
            </a:r>
            <a:endParaRPr lang="en-CA" dirty="0"/>
          </a:p>
        </p:txBody>
      </p:sp>
      <p:sp>
        <p:nvSpPr>
          <p:cNvPr id="3" name="Content Placeholder 2"/>
          <p:cNvSpPr>
            <a:spLocks noGrp="1"/>
          </p:cNvSpPr>
          <p:nvPr>
            <p:ph idx="1"/>
          </p:nvPr>
        </p:nvSpPr>
        <p:spPr/>
        <p:txBody>
          <a:bodyPr/>
          <a:lstStyle/>
          <a:p>
            <a:r>
              <a:rPr lang="en-CA" dirty="0" smtClean="0"/>
              <a:t>Suppose that you ask for 4 bytes:</a:t>
            </a:r>
          </a:p>
          <a:p>
            <a:pPr lvl="1"/>
            <a:r>
              <a:rPr lang="en-CA" dirty="0" smtClean="0"/>
              <a:t>The operating system finds </a:t>
            </a:r>
            <a:r>
              <a:rPr lang="en-CA" dirty="0" smtClean="0"/>
              <a:t>4 </a:t>
            </a:r>
            <a:r>
              <a:rPr lang="en-CA" dirty="0" smtClean="0"/>
              <a:t>bytes </a:t>
            </a:r>
            <a:r>
              <a:rPr lang="en-CA" dirty="0" smtClean="0"/>
              <a:t>somewhere in the heap</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7744" y="2421734"/>
            <a:ext cx="4732943" cy="431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020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 memory</a:t>
            </a:r>
            <a:endParaRPr lang="en-CA" dirty="0"/>
          </a:p>
        </p:txBody>
      </p:sp>
      <p:sp>
        <p:nvSpPr>
          <p:cNvPr id="3" name="Content Placeholder 2"/>
          <p:cNvSpPr>
            <a:spLocks noGrp="1"/>
          </p:cNvSpPr>
          <p:nvPr>
            <p:ph idx="1"/>
          </p:nvPr>
        </p:nvSpPr>
        <p:spPr/>
        <p:txBody>
          <a:bodyPr/>
          <a:lstStyle/>
          <a:p>
            <a:r>
              <a:rPr lang="en-CA" dirty="0" smtClean="0"/>
              <a:t>The operating system flags these as belonging to your program</a:t>
            </a:r>
          </a:p>
          <a:p>
            <a:pPr lvl="1"/>
            <a:r>
              <a:rPr lang="en-CA" dirty="0" smtClean="0"/>
              <a:t>There are still 11 bytes left over, perhaps for some other request</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7744" y="2421734"/>
            <a:ext cx="4732943" cy="431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62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 memory</a:t>
            </a:r>
            <a:endParaRPr lang="en-CA" dirty="0"/>
          </a:p>
        </p:txBody>
      </p:sp>
      <p:sp>
        <p:nvSpPr>
          <p:cNvPr id="3" name="Content Placeholder 2"/>
          <p:cNvSpPr>
            <a:spLocks noGrp="1"/>
          </p:cNvSpPr>
          <p:nvPr>
            <p:ph idx="1"/>
          </p:nvPr>
        </p:nvSpPr>
        <p:spPr/>
        <p:txBody>
          <a:bodyPr/>
          <a:lstStyle/>
          <a:p>
            <a:r>
              <a:rPr lang="en-CA" dirty="0" smtClean="0"/>
              <a:t>How can you access this memory?</a:t>
            </a:r>
          </a:p>
          <a:p>
            <a:pPr lvl="1"/>
            <a:r>
              <a:rPr lang="en-CA" dirty="0" smtClean="0"/>
              <a:t>How does the operating system tell you that these 4 bytes are yours to use?</a:t>
            </a:r>
            <a:endParaRPr lang="en-CA"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7744" y="2421734"/>
            <a:ext cx="4732943" cy="431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59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 memory</a:t>
            </a:r>
            <a:endParaRPr lang="en-CA" dirty="0"/>
          </a:p>
        </p:txBody>
      </p:sp>
      <p:sp>
        <p:nvSpPr>
          <p:cNvPr id="3" name="Content Placeholder 2"/>
          <p:cNvSpPr>
            <a:spLocks noGrp="1"/>
          </p:cNvSpPr>
          <p:nvPr>
            <p:ph idx="1"/>
          </p:nvPr>
        </p:nvSpPr>
        <p:spPr/>
        <p:txBody>
          <a:bodyPr/>
          <a:lstStyle/>
          <a:p>
            <a:r>
              <a:rPr lang="en-CA" dirty="0" smtClean="0"/>
              <a:t>A common solution is to return the address:</a:t>
            </a:r>
          </a:p>
          <a:p>
            <a:pPr lvl="1"/>
            <a:r>
              <a:rPr lang="en-CA" dirty="0" smtClean="0"/>
              <a:t>“Your 4 bytes are at memory location </a:t>
            </a:r>
            <a:r>
              <a:rPr lang="en-CA" dirty="0" smtClean="0">
                <a:latin typeface="Consolas" panose="020B0609020204030204" pitchFamily="49" charset="0"/>
                <a:cs typeface="Consolas" panose="020B0609020204030204" pitchFamily="49" charset="0"/>
              </a:rPr>
              <a:t>0x000009bc0a93258</a:t>
            </a:r>
            <a:r>
              <a:rPr lang="en-CA" dirty="0" smtClean="0"/>
              <a:t>”</a:t>
            </a:r>
            <a:endParaRPr lang="en-CA"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7744" y="2421734"/>
            <a:ext cx="4732943" cy="431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843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 memory</a:t>
            </a:r>
            <a:endParaRPr lang="en-CA" dirty="0"/>
          </a:p>
        </p:txBody>
      </p:sp>
      <p:sp>
        <p:nvSpPr>
          <p:cNvPr id="3" name="Content Placeholder 2"/>
          <p:cNvSpPr>
            <a:spLocks noGrp="1"/>
          </p:cNvSpPr>
          <p:nvPr>
            <p:ph idx="1"/>
          </p:nvPr>
        </p:nvSpPr>
        <p:spPr/>
        <p:txBody>
          <a:bodyPr/>
          <a:lstStyle/>
          <a:p>
            <a:r>
              <a:rPr lang="en-CA" dirty="0" smtClean="0"/>
              <a:t>The operating system could return this address, and we can assign this address to a pointer</a:t>
            </a:r>
          </a:p>
          <a:p>
            <a:endParaRPr lang="en-CA" dirty="0"/>
          </a:p>
          <a:p>
            <a:r>
              <a:rPr lang="en-CA" dirty="0" smtClean="0"/>
              <a:t>Question: how many bytes do you need?</a:t>
            </a:r>
          </a:p>
          <a:p>
            <a:pPr lvl="1"/>
            <a:r>
              <a:rPr lang="en-CA" dirty="0" smtClean="0"/>
              <a:t>You could calculate it, but…C++ makes it easier</a:t>
            </a:r>
          </a:p>
          <a:p>
            <a:pPr lvl="1"/>
            <a:r>
              <a:rPr lang="en-CA" dirty="0" smtClean="0"/>
              <a:t>The compiler does the work</a:t>
            </a:r>
          </a:p>
        </p:txBody>
      </p:sp>
    </p:spTree>
    <p:extLst>
      <p:ext uri="{BB962C8B-B14F-4D97-AF65-F5344CB8AC3E}">
        <p14:creationId xmlns:p14="http://schemas.microsoft.com/office/powerpoint/2010/main" val="3436283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new</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The keyword </a:t>
            </a:r>
            <a:r>
              <a:rPr lang="en-CA" dirty="0" smtClean="0">
                <a:latin typeface="Consolas" panose="020B0609020204030204" pitchFamily="49" charset="0"/>
                <a:cs typeface="Consolas" panose="020B0609020204030204" pitchFamily="49" charset="0"/>
              </a:rPr>
              <a:t>new</a:t>
            </a:r>
            <a:r>
              <a:rPr lang="en-CA" dirty="0" smtClean="0"/>
              <a:t> defines a unary operator in C++:</a:t>
            </a:r>
          </a:p>
          <a:p>
            <a:pPr lvl="1"/>
            <a:r>
              <a:rPr lang="en-CA" dirty="0" smtClean="0"/>
              <a:t>It takes a type as an operand</a:t>
            </a:r>
          </a:p>
          <a:p>
            <a:pPr lvl="2"/>
            <a:r>
              <a:rPr lang="en-CA" dirty="0" smtClean="0"/>
              <a:t>Optionally, you can give the item an initial value</a:t>
            </a:r>
          </a:p>
          <a:p>
            <a:pPr lvl="1"/>
            <a:r>
              <a:rPr lang="en-CA" dirty="0" smtClean="0"/>
              <a:t>It requests sufficient memory from the operating system for the type</a:t>
            </a:r>
          </a:p>
          <a:p>
            <a:pPr lvl="1"/>
            <a:r>
              <a:rPr lang="en-CA" dirty="0" smtClean="0"/>
              <a:t>It returns the address supplied by the operating system</a:t>
            </a:r>
          </a:p>
          <a:p>
            <a:pPr marL="1257300" lvl="3" indent="0">
              <a:buNone/>
            </a:pPr>
            <a:r>
              <a:rPr lang="en-CA" sz="1900" dirty="0" smtClean="0">
                <a:latin typeface="Consolas" panose="020B0609020204030204" pitchFamily="49" charset="0"/>
                <a:cs typeface="Consolas" panose="020B0609020204030204" pitchFamily="49" charset="0"/>
              </a:rPr>
              <a:t>int main() {</a:t>
            </a:r>
          </a:p>
          <a:p>
            <a:pPr marL="1257300" lvl="3" indent="0">
              <a:buNone/>
            </a:pPr>
            <a:r>
              <a:rPr lang="en-CA" sz="1900" dirty="0">
                <a:latin typeface="Consolas" panose="020B0609020204030204" pitchFamily="49" charset="0"/>
                <a:cs typeface="Consolas" panose="020B0609020204030204" pitchFamily="49" charset="0"/>
              </a:rPr>
              <a:t> </a:t>
            </a:r>
            <a:r>
              <a:rPr lang="en-CA" sz="1900" dirty="0" smtClean="0">
                <a:latin typeface="Consolas" panose="020B0609020204030204" pitchFamily="49" charset="0"/>
                <a:cs typeface="Consolas" panose="020B0609020204030204" pitchFamily="49" charset="0"/>
              </a:rPr>
              <a:t>   // </a:t>
            </a:r>
            <a:r>
              <a:rPr lang="en-CA" sz="1900" dirty="0" err="1" smtClean="0">
                <a:latin typeface="Consolas" panose="020B0609020204030204" pitchFamily="49" charset="0"/>
                <a:cs typeface="Consolas" panose="020B0609020204030204" pitchFamily="49" charset="0"/>
              </a:rPr>
              <a:t>p_int</a:t>
            </a:r>
            <a:r>
              <a:rPr lang="en-CA" sz="1900" dirty="0" smtClean="0">
                <a:latin typeface="Consolas" panose="020B0609020204030204" pitchFamily="49" charset="0"/>
                <a:cs typeface="Consolas" panose="020B0609020204030204" pitchFamily="49" charset="0"/>
              </a:rPr>
              <a:t> is a local variable capable of</a:t>
            </a:r>
          </a:p>
          <a:p>
            <a:pPr marL="1257300" lvl="3" indent="0">
              <a:buNone/>
            </a:pPr>
            <a:r>
              <a:rPr lang="en-CA" sz="1900" dirty="0">
                <a:latin typeface="Consolas" panose="020B0609020204030204" pitchFamily="49" charset="0"/>
                <a:cs typeface="Consolas" panose="020B0609020204030204" pitchFamily="49" charset="0"/>
              </a:rPr>
              <a:t> </a:t>
            </a:r>
            <a:r>
              <a:rPr lang="en-CA" sz="1900" dirty="0" smtClean="0">
                <a:latin typeface="Consolas" panose="020B0609020204030204" pitchFamily="49" charset="0"/>
                <a:cs typeface="Consolas" panose="020B0609020204030204" pitchFamily="49" charset="0"/>
              </a:rPr>
              <a:t>   // storing an address</a:t>
            </a:r>
          </a:p>
          <a:p>
            <a:pPr marL="1257300" lvl="3" indent="0">
              <a:buNone/>
            </a:pPr>
            <a:r>
              <a:rPr lang="en-CA" sz="1900" dirty="0" smtClean="0">
                <a:latin typeface="Consolas" panose="020B0609020204030204" pitchFamily="49" charset="0"/>
                <a:cs typeface="Consolas" panose="020B0609020204030204" pitchFamily="49" charset="0"/>
              </a:rPr>
              <a:t>    int *</a:t>
            </a:r>
            <a:r>
              <a:rPr lang="en-CA" sz="1900" dirty="0" err="1" smtClean="0">
                <a:latin typeface="Consolas" panose="020B0609020204030204" pitchFamily="49" charset="0"/>
                <a:cs typeface="Consolas" panose="020B0609020204030204" pitchFamily="49" charset="0"/>
              </a:rPr>
              <a:t>p_int</a:t>
            </a:r>
            <a:r>
              <a:rPr lang="en-CA" sz="1900" dirty="0" smtClean="0">
                <a:latin typeface="Consolas" panose="020B0609020204030204" pitchFamily="49" charset="0"/>
                <a:cs typeface="Consolas" panose="020B0609020204030204" pitchFamily="49" charset="0"/>
              </a:rPr>
              <a:t>{};</a:t>
            </a:r>
          </a:p>
          <a:p>
            <a:pPr marL="1257300" lvl="3" indent="0">
              <a:buNone/>
            </a:pPr>
            <a:endParaRPr lang="en-CA" sz="1900" dirty="0">
              <a:latin typeface="Consolas" panose="020B0609020204030204" pitchFamily="49" charset="0"/>
              <a:cs typeface="Consolas" panose="020B0609020204030204" pitchFamily="49" charset="0"/>
            </a:endParaRPr>
          </a:p>
          <a:p>
            <a:pPr marL="1257300" lvl="3" indent="0">
              <a:buNone/>
            </a:pPr>
            <a:r>
              <a:rPr lang="en-CA" sz="1900" dirty="0">
                <a:latin typeface="Consolas" panose="020B0609020204030204" pitchFamily="49" charset="0"/>
                <a:cs typeface="Consolas" panose="020B0609020204030204" pitchFamily="49" charset="0"/>
              </a:rPr>
              <a:t> </a:t>
            </a:r>
            <a:r>
              <a:rPr lang="en-CA" sz="1900" dirty="0" smtClean="0">
                <a:latin typeface="Consolas" panose="020B0609020204030204" pitchFamily="49" charset="0"/>
                <a:cs typeface="Consolas" panose="020B0609020204030204" pitchFamily="49" charset="0"/>
              </a:rPr>
              <a:t>   </a:t>
            </a:r>
            <a:r>
              <a:rPr lang="en-CA" sz="1900" dirty="0" err="1" smtClean="0">
                <a:latin typeface="Consolas" panose="020B0609020204030204" pitchFamily="49" charset="0"/>
                <a:cs typeface="Consolas" panose="020B0609020204030204" pitchFamily="49" charset="0"/>
              </a:rPr>
              <a:t>p_int</a:t>
            </a:r>
            <a:r>
              <a:rPr lang="en-CA" sz="1900" dirty="0" smtClean="0">
                <a:latin typeface="Consolas" panose="020B0609020204030204" pitchFamily="49" charset="0"/>
                <a:cs typeface="Consolas" panose="020B0609020204030204" pitchFamily="49" charset="0"/>
              </a:rPr>
              <a:t> = new int{42};</a:t>
            </a:r>
          </a:p>
          <a:p>
            <a:pPr marL="1257300" lvl="3" indent="0">
              <a:buNone/>
            </a:pPr>
            <a:r>
              <a:rPr lang="en-CA" sz="1900" dirty="0">
                <a:latin typeface="Consolas" panose="020B0609020204030204" pitchFamily="49" charset="0"/>
                <a:cs typeface="Consolas" panose="020B0609020204030204" pitchFamily="49" charset="0"/>
              </a:rPr>
              <a:t> </a:t>
            </a:r>
            <a:r>
              <a:rPr lang="en-CA" sz="1900" dirty="0" smtClean="0">
                <a:latin typeface="Consolas" panose="020B0609020204030204" pitchFamily="49" charset="0"/>
                <a:cs typeface="Consolas" panose="020B0609020204030204" pitchFamily="49" charset="0"/>
              </a:rPr>
              <a:t>   std::cout &lt;&lt; </a:t>
            </a:r>
            <a:r>
              <a:rPr lang="en-CA" sz="1900" dirty="0" err="1" smtClean="0">
                <a:latin typeface="Consolas" panose="020B0609020204030204" pitchFamily="49" charset="0"/>
                <a:cs typeface="Consolas" panose="020B0609020204030204" pitchFamily="49" charset="0"/>
              </a:rPr>
              <a:t>p_int</a:t>
            </a:r>
            <a:r>
              <a:rPr lang="en-CA" sz="1900" dirty="0" smtClean="0">
                <a:latin typeface="Consolas" panose="020B0609020204030204" pitchFamily="49" charset="0"/>
                <a:cs typeface="Consolas" panose="020B0609020204030204" pitchFamily="49" charset="0"/>
              </a:rPr>
              <a:t> &lt;&lt; std::endl;</a:t>
            </a:r>
          </a:p>
          <a:p>
            <a:pPr marL="1257300" lvl="3" indent="0">
              <a:buNone/>
            </a:pPr>
            <a:endParaRPr lang="en-CA" sz="1900" dirty="0">
              <a:latin typeface="Consolas" panose="020B0609020204030204" pitchFamily="49" charset="0"/>
              <a:cs typeface="Consolas" panose="020B0609020204030204" pitchFamily="49" charset="0"/>
            </a:endParaRPr>
          </a:p>
          <a:p>
            <a:pPr marL="1257300" lvl="3" indent="0">
              <a:buNone/>
            </a:pPr>
            <a:r>
              <a:rPr lang="en-CA" sz="1900" dirty="0" smtClean="0">
                <a:latin typeface="Consolas" panose="020B0609020204030204" pitchFamily="49" charset="0"/>
                <a:cs typeface="Consolas" panose="020B0609020204030204" pitchFamily="49" charset="0"/>
              </a:rPr>
              <a:t>    return 0;</a:t>
            </a:r>
          </a:p>
          <a:p>
            <a:pPr marL="1257300" lvl="3" indent="0">
              <a:buNone/>
            </a:pPr>
            <a:r>
              <a:rPr lang="en-CA" sz="1900" dirty="0">
                <a:latin typeface="Consolas" panose="020B0609020204030204" pitchFamily="49" charset="0"/>
                <a:cs typeface="Consolas" panose="020B0609020204030204" pitchFamily="49" charset="0"/>
              </a:rPr>
              <a:t>}</a:t>
            </a:r>
            <a:endParaRPr lang="en-CA" sz="19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13856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new</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Let’s see what happens:</a:t>
            </a:r>
          </a:p>
          <a:p>
            <a:pPr marL="400050" lvl="1" indent="0">
              <a:buNone/>
            </a:pPr>
            <a:r>
              <a:rPr lang="en-CA" sz="1600" dirty="0" smtClean="0">
                <a:latin typeface="Consolas" panose="020B0609020204030204" pitchFamily="49" charset="0"/>
                <a:cs typeface="Consolas" panose="020B0609020204030204" pitchFamily="49" charset="0"/>
              </a:rPr>
              <a:t>int main()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is a local variable capable of</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storing an address</a:t>
            </a:r>
          </a:p>
          <a:p>
            <a:pPr marL="400050" lvl="1" indent="0">
              <a:buNone/>
            </a:pPr>
            <a:r>
              <a:rPr lang="en-CA" sz="1600" dirty="0" smtClean="0">
                <a:latin typeface="Consolas" panose="020B0609020204030204" pitchFamily="49" charset="0"/>
                <a:cs typeface="Consolas" panose="020B0609020204030204" pitchFamily="49" charset="0"/>
              </a:rPr>
              <a:t>    </a:t>
            </a:r>
            <a:r>
              <a:rPr lang="en-CA" sz="1600" b="1" dirty="0" smtClean="0">
                <a:solidFill>
                  <a:srgbClr val="C00000"/>
                </a:solidFill>
                <a:latin typeface="Consolas" panose="020B0609020204030204" pitchFamily="49" charset="0"/>
                <a:cs typeface="Consolas" panose="020B0609020204030204" pitchFamily="49" charset="0"/>
              </a:rPr>
              <a:t>int *</a:t>
            </a:r>
            <a:r>
              <a:rPr lang="en-CA" sz="1600" b="1" dirty="0" err="1" smtClean="0">
                <a:solidFill>
                  <a:srgbClr val="C00000"/>
                </a:solidFill>
                <a:latin typeface="Consolas" panose="020B0609020204030204" pitchFamily="49" charset="0"/>
                <a:cs typeface="Consolas" panose="020B0609020204030204" pitchFamily="49" charset="0"/>
              </a:rPr>
              <a:t>p_int</a:t>
            </a:r>
            <a:r>
              <a:rPr lang="en-CA" sz="1600" b="1" dirty="0" smtClean="0">
                <a:solidFill>
                  <a:srgbClr val="C00000"/>
                </a:solidFill>
                <a:latin typeface="Consolas" panose="020B0609020204030204" pitchFamily="49" charset="0"/>
                <a:cs typeface="Consolas" panose="020B0609020204030204" pitchFamily="49" charset="0"/>
              </a:rPr>
              <a:t>{};</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 new int{42};</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&lt;&lt; std::endl;</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    return 0;</a:t>
            </a:r>
          </a:p>
          <a:p>
            <a:pPr marL="400050" lvl="1" indent="0">
              <a:buNone/>
            </a:pPr>
            <a:r>
              <a:rPr lang="en-CA" sz="1600" dirty="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p:txBody>
      </p:sp>
      <p:sp>
        <p:nvSpPr>
          <p:cNvPr id="4" name="TextBox 3"/>
          <p:cNvSpPr txBox="1"/>
          <p:nvPr/>
        </p:nvSpPr>
        <p:spPr>
          <a:xfrm>
            <a:off x="5148064" y="2753363"/>
            <a:ext cx="3701654" cy="1015663"/>
          </a:xfrm>
          <a:prstGeom prst="rect">
            <a:avLst/>
          </a:prstGeom>
          <a:noFill/>
        </p:spPr>
        <p:txBody>
          <a:bodyPr wrap="none" rtlCol="0">
            <a:spAutoFit/>
          </a:bodyPr>
          <a:lstStyle/>
          <a:p>
            <a:r>
              <a:rPr lang="en-CA" sz="2000" dirty="0" err="1" smtClean="0">
                <a:solidFill>
                  <a:srgbClr val="C00000"/>
                </a:solidFill>
                <a:latin typeface="Consolas" panose="020B0609020204030204" pitchFamily="49" charset="0"/>
                <a:cs typeface="Consolas" panose="020B0609020204030204" pitchFamily="49" charset="0"/>
              </a:rPr>
              <a:t>p_int</a:t>
            </a:r>
            <a:r>
              <a:rPr lang="en-CA" sz="2000" dirty="0" smtClean="0">
                <a:solidFill>
                  <a:srgbClr val="C00000"/>
                </a:solidFill>
                <a:latin typeface="Georgia" panose="02040502050405020303" pitchFamily="18" charset="0"/>
              </a:rPr>
              <a:t> is a local variable</a:t>
            </a:r>
          </a:p>
          <a:p>
            <a:r>
              <a:rPr lang="en-CA" sz="2000" dirty="0" smtClean="0">
                <a:solidFill>
                  <a:srgbClr val="C00000"/>
                </a:solidFill>
                <a:latin typeface="Georgia" panose="02040502050405020303" pitchFamily="18" charset="0"/>
              </a:rPr>
              <a:t>It occupies 8 bytes on the stack</a:t>
            </a:r>
          </a:p>
          <a:p>
            <a:r>
              <a:rPr lang="en-CA" sz="2000" dirty="0" smtClean="0">
                <a:solidFill>
                  <a:srgbClr val="C00000"/>
                </a:solidFill>
                <a:latin typeface="Georgia" panose="02040502050405020303" pitchFamily="18" charset="0"/>
              </a:rPr>
              <a:t>It is initialized with </a:t>
            </a:r>
            <a:r>
              <a:rPr lang="en-CA" sz="2000" dirty="0" smtClean="0">
                <a:solidFill>
                  <a:srgbClr val="C00000"/>
                </a:solidFill>
                <a:latin typeface="Consolas" panose="020B0609020204030204" pitchFamily="49" charset="0"/>
                <a:cs typeface="Consolas" panose="020B0609020204030204" pitchFamily="49" charset="0"/>
              </a:rPr>
              <a:t>0x000…000</a:t>
            </a:r>
            <a:endParaRPr lang="en-CA" sz="2000" dirty="0">
              <a:solidFill>
                <a:srgbClr val="C00000"/>
              </a:solidFill>
              <a:latin typeface="Consolas" panose="020B0609020204030204" pitchFamily="49" charset="0"/>
              <a:cs typeface="Consolas" panose="020B0609020204030204" pitchFamily="49" charset="0"/>
            </a:endParaRPr>
          </a:p>
        </p:txBody>
      </p:sp>
      <p:pic>
        <p:nvPicPr>
          <p:cNvPr id="2050" name="Picture 2" descr="C:\Users\dwharder\Desktop\dynamic.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869160"/>
            <a:ext cx="5916180" cy="194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1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new</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Let’s see what happens:</a:t>
            </a:r>
          </a:p>
          <a:p>
            <a:pPr marL="400050" lvl="1" indent="0">
              <a:buNone/>
            </a:pPr>
            <a:r>
              <a:rPr lang="en-CA" sz="1600" dirty="0" smtClean="0">
                <a:latin typeface="Consolas" panose="020B0609020204030204" pitchFamily="49" charset="0"/>
                <a:cs typeface="Consolas" panose="020B0609020204030204" pitchFamily="49" charset="0"/>
              </a:rPr>
              <a:t>int main()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is a local variable capable of</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storing an address</a:t>
            </a:r>
          </a:p>
          <a:p>
            <a:pPr marL="400050" lvl="1" indent="0">
              <a:buNone/>
            </a:pPr>
            <a:r>
              <a:rPr lang="en-CA" sz="1600" dirty="0" smtClean="0">
                <a:latin typeface="Consolas" panose="020B0609020204030204" pitchFamily="49" charset="0"/>
                <a:cs typeface="Consolas" panose="020B0609020204030204" pitchFamily="49" charset="0"/>
              </a:rPr>
              <a:t>    int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 </a:t>
            </a:r>
            <a:r>
              <a:rPr lang="en-CA" sz="1600" b="1" dirty="0" smtClean="0">
                <a:solidFill>
                  <a:srgbClr val="C00000"/>
                </a:solidFill>
                <a:latin typeface="Consolas" panose="020B0609020204030204" pitchFamily="49" charset="0"/>
                <a:cs typeface="Consolas" panose="020B0609020204030204" pitchFamily="49" charset="0"/>
              </a:rPr>
              <a:t>new int{42};</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&lt;&lt; std::endl;</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    return 0;</a:t>
            </a:r>
          </a:p>
          <a:p>
            <a:pPr marL="400050" lvl="1" indent="0">
              <a:buNone/>
            </a:pPr>
            <a:r>
              <a:rPr lang="en-CA" sz="1600" dirty="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p:txBody>
      </p:sp>
      <p:sp>
        <p:nvSpPr>
          <p:cNvPr id="4" name="TextBox 3"/>
          <p:cNvSpPr txBox="1"/>
          <p:nvPr/>
        </p:nvSpPr>
        <p:spPr>
          <a:xfrm>
            <a:off x="4199075" y="2636912"/>
            <a:ext cx="4405373" cy="1015663"/>
          </a:xfrm>
          <a:prstGeom prst="rect">
            <a:avLst/>
          </a:prstGeom>
          <a:noFill/>
        </p:spPr>
        <p:txBody>
          <a:bodyPr wrap="none" rtlCol="0">
            <a:spAutoFit/>
          </a:bodyPr>
          <a:lstStyle/>
          <a:p>
            <a:r>
              <a:rPr lang="en-CA" sz="2000" dirty="0" smtClean="0">
                <a:solidFill>
                  <a:srgbClr val="C00000"/>
                </a:solidFill>
                <a:latin typeface="Georgia" panose="02040502050405020303" pitchFamily="18" charset="0"/>
              </a:rPr>
              <a:t>The compiler knows an </a:t>
            </a:r>
            <a:r>
              <a:rPr lang="en-CA" sz="2000" dirty="0" smtClean="0">
                <a:solidFill>
                  <a:srgbClr val="C00000"/>
                </a:solidFill>
                <a:latin typeface="Consolas" panose="020B0609020204030204" pitchFamily="49" charset="0"/>
                <a:cs typeface="Consolas" panose="020B0609020204030204" pitchFamily="49" charset="0"/>
              </a:rPr>
              <a:t>int</a:t>
            </a:r>
            <a:r>
              <a:rPr lang="en-CA" sz="2000" dirty="0" smtClean="0">
                <a:solidFill>
                  <a:srgbClr val="C00000"/>
                </a:solidFill>
                <a:latin typeface="Georgia" panose="02040502050405020303" pitchFamily="18" charset="0"/>
              </a:rPr>
              <a:t> is 4 bytes</a:t>
            </a:r>
          </a:p>
          <a:p>
            <a:r>
              <a:rPr lang="en-CA" sz="2000" dirty="0" smtClean="0">
                <a:solidFill>
                  <a:srgbClr val="C00000"/>
                </a:solidFill>
                <a:latin typeface="Georgia" panose="02040502050405020303" pitchFamily="18" charset="0"/>
              </a:rPr>
              <a:t>  </a:t>
            </a:r>
            <a:r>
              <a:rPr lang="en-CA" sz="2000" b="1" dirty="0" smtClean="0">
                <a:solidFill>
                  <a:srgbClr val="C00000"/>
                </a:solidFill>
                <a:latin typeface="Georgia" panose="02040502050405020303" pitchFamily="18" charset="0"/>
              </a:rPr>
              <a:t>–</a:t>
            </a:r>
            <a:r>
              <a:rPr lang="en-CA" sz="2000" dirty="0" smtClean="0">
                <a:solidFill>
                  <a:srgbClr val="C00000"/>
                </a:solidFill>
                <a:latin typeface="Georgia" panose="02040502050405020303" pitchFamily="18" charset="0"/>
              </a:rPr>
              <a:t>  Behind the scene, a system call is</a:t>
            </a:r>
          </a:p>
          <a:p>
            <a:r>
              <a:rPr lang="en-CA" sz="2000" dirty="0" smtClean="0">
                <a:solidFill>
                  <a:srgbClr val="C00000"/>
                </a:solidFill>
                <a:latin typeface="Georgia" panose="02040502050405020303" pitchFamily="18" charset="0"/>
              </a:rPr>
              <a:t>       made requesting 4 bytes</a:t>
            </a:r>
            <a:endParaRPr lang="en-CA" sz="2000" dirty="0">
              <a:solidFill>
                <a:srgbClr val="C00000"/>
              </a:solidFill>
              <a:latin typeface="Consolas" panose="020B0609020204030204" pitchFamily="49" charset="0"/>
              <a:cs typeface="Consolas" panose="020B0609020204030204" pitchFamily="49" charset="0"/>
            </a:endParaRPr>
          </a:p>
        </p:txBody>
      </p:sp>
      <p:pic>
        <p:nvPicPr>
          <p:cNvPr id="6" name="Picture 2" descr="C:\Users\dwharder\Desktop\dynamic.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869160"/>
            <a:ext cx="5916180" cy="194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006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Revisit static memory allocation (local variables)</a:t>
            </a:r>
          </a:p>
          <a:p>
            <a:pPr lvl="1"/>
            <a:r>
              <a:rPr lang="en-CA" dirty="0" smtClean="0"/>
              <a:t>Introduce dynamic memory allocation</a:t>
            </a:r>
          </a:p>
          <a:p>
            <a:pPr lvl="1"/>
            <a:r>
              <a:rPr lang="en-CA" dirty="0" smtClean="0"/>
              <a:t>Introduce the </a:t>
            </a:r>
            <a:r>
              <a:rPr lang="en-CA" dirty="0" smtClean="0">
                <a:latin typeface="Consolas" panose="020B0609020204030204" pitchFamily="49" charset="0"/>
                <a:cs typeface="Consolas" panose="020B0609020204030204" pitchFamily="49" charset="0"/>
              </a:rPr>
              <a:t>new</a:t>
            </a:r>
            <a:r>
              <a:rPr lang="en-CA" dirty="0" smtClean="0"/>
              <a:t> and </a:t>
            </a:r>
            <a:r>
              <a:rPr lang="en-CA" dirty="0" smtClean="0">
                <a:latin typeface="Consolas" panose="020B0609020204030204" pitchFamily="49" charset="0"/>
                <a:cs typeface="Consolas" panose="020B0609020204030204" pitchFamily="49" charset="0"/>
              </a:rPr>
              <a:t>delete</a:t>
            </a:r>
            <a:r>
              <a:rPr lang="en-CA" dirty="0" smtClean="0"/>
              <a:t> operators</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new</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Let’s see what happens:</a:t>
            </a:r>
          </a:p>
          <a:p>
            <a:pPr marL="400050" lvl="1" indent="0">
              <a:buNone/>
            </a:pPr>
            <a:r>
              <a:rPr lang="en-CA" sz="1600" dirty="0" smtClean="0">
                <a:latin typeface="Consolas" panose="020B0609020204030204" pitchFamily="49" charset="0"/>
                <a:cs typeface="Consolas" panose="020B0609020204030204" pitchFamily="49" charset="0"/>
              </a:rPr>
              <a:t>int main()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is a local variable capable of</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storing an address</a:t>
            </a:r>
          </a:p>
          <a:p>
            <a:pPr marL="400050" lvl="1" indent="0">
              <a:buNone/>
            </a:pPr>
            <a:r>
              <a:rPr lang="en-CA" sz="1600" dirty="0" smtClean="0">
                <a:latin typeface="Consolas" panose="020B0609020204030204" pitchFamily="49" charset="0"/>
                <a:cs typeface="Consolas" panose="020B0609020204030204" pitchFamily="49" charset="0"/>
              </a:rPr>
              <a:t>    int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 </a:t>
            </a:r>
            <a:r>
              <a:rPr lang="en-CA" sz="1600" b="1" dirty="0" smtClean="0">
                <a:solidFill>
                  <a:srgbClr val="C00000"/>
                </a:solidFill>
                <a:latin typeface="Consolas" panose="020B0609020204030204" pitchFamily="49" charset="0"/>
                <a:cs typeface="Consolas" panose="020B0609020204030204" pitchFamily="49" charset="0"/>
              </a:rPr>
              <a:t>new int{42};</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&lt;&lt; std::endl;</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    return 0;</a:t>
            </a:r>
          </a:p>
          <a:p>
            <a:pPr marL="400050" lvl="1" indent="0">
              <a:buNone/>
            </a:pPr>
            <a:r>
              <a:rPr lang="en-CA" sz="1600" dirty="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p:txBody>
      </p:sp>
      <p:sp>
        <p:nvSpPr>
          <p:cNvPr id="4" name="TextBox 3"/>
          <p:cNvSpPr txBox="1"/>
          <p:nvPr/>
        </p:nvSpPr>
        <p:spPr>
          <a:xfrm>
            <a:off x="4291540" y="2708920"/>
            <a:ext cx="4600940" cy="1015663"/>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The operating system finds 4 bytes and</a:t>
            </a:r>
          </a:p>
          <a:p>
            <a:r>
              <a:rPr lang="en-CA" sz="2000" dirty="0" smtClean="0">
                <a:solidFill>
                  <a:srgbClr val="0070C0"/>
                </a:solidFill>
                <a:latin typeface="Georgia" panose="02040502050405020303" pitchFamily="18" charset="0"/>
              </a:rPr>
              <a:t>flags it as allocated to your program</a:t>
            </a:r>
          </a:p>
          <a:p>
            <a:r>
              <a:rPr lang="en-CA" sz="2000" dirty="0" smtClean="0">
                <a:solidFill>
                  <a:srgbClr val="0070C0"/>
                </a:solidFill>
                <a:latin typeface="Georgia" panose="02040502050405020303" pitchFamily="18" charset="0"/>
                <a:cs typeface="Consolas" panose="020B0609020204030204" pitchFamily="49" charset="0"/>
              </a:rPr>
              <a:t>  – It returns </a:t>
            </a:r>
            <a:r>
              <a:rPr lang="en-CA" sz="2000" dirty="0" smtClean="0">
                <a:solidFill>
                  <a:srgbClr val="0070C0"/>
                </a:solidFill>
                <a:latin typeface="Consolas" panose="020B0609020204030204" pitchFamily="49" charset="0"/>
                <a:cs typeface="Consolas" panose="020B0609020204030204" pitchFamily="49" charset="0"/>
              </a:rPr>
              <a:t>0x9bc0a93258</a:t>
            </a:r>
            <a:r>
              <a:rPr lang="en-CA" sz="2000" dirty="0" smtClean="0">
                <a:solidFill>
                  <a:srgbClr val="0070C0"/>
                </a:solidFill>
                <a:latin typeface="Georgia" panose="02040502050405020303" pitchFamily="18" charset="0"/>
                <a:cs typeface="Consolas" panose="020B0609020204030204" pitchFamily="49" charset="0"/>
              </a:rPr>
              <a:t> </a:t>
            </a:r>
            <a:endParaRPr lang="en-CA" sz="2000" dirty="0">
              <a:solidFill>
                <a:srgbClr val="0070C0"/>
              </a:solidFill>
              <a:latin typeface="Consolas" panose="020B0609020204030204" pitchFamily="49" charset="0"/>
              <a:cs typeface="Consolas" panose="020B0609020204030204" pitchFamily="49"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5736" y="4869160"/>
            <a:ext cx="5916180" cy="194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009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new</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Let’s see what happens:</a:t>
            </a:r>
          </a:p>
          <a:p>
            <a:pPr marL="400050" lvl="1" indent="0">
              <a:buNone/>
            </a:pPr>
            <a:r>
              <a:rPr lang="en-CA" sz="1600" dirty="0" smtClean="0">
                <a:latin typeface="Consolas" panose="020B0609020204030204" pitchFamily="49" charset="0"/>
                <a:cs typeface="Consolas" panose="020B0609020204030204" pitchFamily="49" charset="0"/>
              </a:rPr>
              <a:t>int main()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is a local variable capable of</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storing an address</a:t>
            </a:r>
          </a:p>
          <a:p>
            <a:pPr marL="400050" lvl="1" indent="0">
              <a:buNone/>
            </a:pPr>
            <a:r>
              <a:rPr lang="en-CA" sz="1600" dirty="0" smtClean="0">
                <a:latin typeface="Consolas" panose="020B0609020204030204" pitchFamily="49" charset="0"/>
                <a:cs typeface="Consolas" panose="020B0609020204030204" pitchFamily="49" charset="0"/>
              </a:rPr>
              <a:t>    int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 </a:t>
            </a:r>
            <a:r>
              <a:rPr lang="en-CA" sz="1600" b="1" dirty="0" smtClean="0">
                <a:solidFill>
                  <a:srgbClr val="C00000"/>
                </a:solidFill>
                <a:latin typeface="Consolas" panose="020B0609020204030204" pitchFamily="49" charset="0"/>
                <a:cs typeface="Consolas" panose="020B0609020204030204" pitchFamily="49" charset="0"/>
              </a:rPr>
              <a:t>new int{42};</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&lt;&lt; std::endl;</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    return 0;</a:t>
            </a:r>
          </a:p>
          <a:p>
            <a:pPr marL="400050" lvl="1" indent="0">
              <a:buNone/>
            </a:pPr>
            <a:r>
              <a:rPr lang="en-CA" sz="1600" dirty="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p:txBody>
      </p:sp>
      <p:sp>
        <p:nvSpPr>
          <p:cNvPr id="4" name="TextBox 3"/>
          <p:cNvSpPr txBox="1"/>
          <p:nvPr/>
        </p:nvSpPr>
        <p:spPr>
          <a:xfrm>
            <a:off x="4499992" y="2852936"/>
            <a:ext cx="3877985" cy="707886"/>
          </a:xfrm>
          <a:prstGeom prst="rect">
            <a:avLst/>
          </a:prstGeom>
          <a:noFill/>
        </p:spPr>
        <p:txBody>
          <a:bodyPr wrap="none" rtlCol="0">
            <a:spAutoFit/>
          </a:bodyPr>
          <a:lstStyle/>
          <a:p>
            <a:r>
              <a:rPr lang="en-CA" sz="2000" dirty="0" smtClean="0">
                <a:solidFill>
                  <a:srgbClr val="C00000"/>
                </a:solidFill>
                <a:latin typeface="Georgia" panose="02040502050405020303" pitchFamily="18" charset="0"/>
              </a:rPr>
              <a:t>The </a:t>
            </a:r>
            <a:r>
              <a:rPr lang="en-CA" sz="2000" dirty="0" smtClean="0">
                <a:solidFill>
                  <a:srgbClr val="C00000"/>
                </a:solidFill>
                <a:latin typeface="Consolas" panose="020B0609020204030204" pitchFamily="49" charset="0"/>
                <a:cs typeface="Consolas" panose="020B0609020204030204" pitchFamily="49" charset="0"/>
              </a:rPr>
              <a:t>new</a:t>
            </a:r>
            <a:r>
              <a:rPr lang="en-CA" sz="2000" dirty="0" smtClean="0">
                <a:solidFill>
                  <a:srgbClr val="C00000"/>
                </a:solidFill>
                <a:latin typeface="Georgia" panose="02040502050405020303" pitchFamily="18" charset="0"/>
              </a:rPr>
              <a:t> operator now initializes</a:t>
            </a:r>
          </a:p>
          <a:p>
            <a:r>
              <a:rPr lang="en-CA" sz="2000" dirty="0" smtClean="0">
                <a:solidFill>
                  <a:srgbClr val="C00000"/>
                </a:solidFill>
                <a:latin typeface="Georgia" panose="02040502050405020303" pitchFamily="18" charset="0"/>
              </a:rPr>
              <a:t>that </a:t>
            </a:r>
            <a:r>
              <a:rPr lang="en-CA" sz="2000" dirty="0" smtClean="0">
                <a:solidFill>
                  <a:srgbClr val="C00000"/>
                </a:solidFill>
                <a:latin typeface="Georgia" panose="02040502050405020303" pitchFamily="18" charset="0"/>
                <a:cs typeface="Consolas" panose="020B0609020204030204" pitchFamily="49" charset="0"/>
              </a:rPr>
              <a:t>memory with the value 42</a:t>
            </a:r>
            <a:endParaRPr lang="en-CA" sz="2000" dirty="0">
              <a:solidFill>
                <a:srgbClr val="C00000"/>
              </a:solidFill>
              <a:latin typeface="Consolas" panose="020B0609020204030204" pitchFamily="49" charset="0"/>
              <a:cs typeface="Consolas" panose="020B0609020204030204" pitchFamily="49"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5737" y="4869160"/>
            <a:ext cx="5916178" cy="194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94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new</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Let’s see what happens:</a:t>
            </a:r>
          </a:p>
          <a:p>
            <a:pPr marL="400050" lvl="1" indent="0">
              <a:buNone/>
            </a:pPr>
            <a:r>
              <a:rPr lang="en-CA" sz="1600" dirty="0" smtClean="0">
                <a:latin typeface="Consolas" panose="020B0609020204030204" pitchFamily="49" charset="0"/>
                <a:cs typeface="Consolas" panose="020B0609020204030204" pitchFamily="49" charset="0"/>
              </a:rPr>
              <a:t>int main()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is a local variable capable of</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storing an address</a:t>
            </a:r>
          </a:p>
          <a:p>
            <a:pPr marL="400050" lvl="1" indent="0">
              <a:buNone/>
            </a:pPr>
            <a:r>
              <a:rPr lang="en-CA" sz="1600" dirty="0" smtClean="0">
                <a:latin typeface="Consolas" panose="020B0609020204030204" pitchFamily="49" charset="0"/>
                <a:cs typeface="Consolas" panose="020B0609020204030204" pitchFamily="49" charset="0"/>
              </a:rPr>
              <a:t>    int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err="1" smtClean="0">
                <a:solidFill>
                  <a:srgbClr val="C00000"/>
                </a:solidFill>
                <a:latin typeface="Consolas" panose="020B0609020204030204" pitchFamily="49" charset="0"/>
                <a:cs typeface="Consolas" panose="020B0609020204030204" pitchFamily="49" charset="0"/>
              </a:rPr>
              <a:t>p_int</a:t>
            </a:r>
            <a:r>
              <a:rPr lang="en-CA" sz="1600" b="1" dirty="0" smtClean="0">
                <a:solidFill>
                  <a:srgbClr val="C0000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smtClean="0">
                <a:solidFill>
                  <a:srgbClr val="C00000"/>
                </a:solidFill>
                <a:latin typeface="Consolas" panose="020B0609020204030204" pitchFamily="49" charset="0"/>
                <a:cs typeface="Consolas" panose="020B0609020204030204" pitchFamily="49" charset="0"/>
              </a:rPr>
              <a:t>new int{42};</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&lt;&lt; std::endl;</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    return 0;</a:t>
            </a:r>
          </a:p>
          <a:p>
            <a:pPr marL="400050" lvl="1" indent="0">
              <a:buNone/>
            </a:pPr>
            <a:r>
              <a:rPr lang="en-CA" sz="1600" dirty="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p:txBody>
      </p:sp>
      <p:sp>
        <p:nvSpPr>
          <p:cNvPr id="4" name="TextBox 3"/>
          <p:cNvSpPr txBox="1"/>
          <p:nvPr/>
        </p:nvSpPr>
        <p:spPr>
          <a:xfrm>
            <a:off x="4499992" y="2852936"/>
            <a:ext cx="4331635" cy="707886"/>
          </a:xfrm>
          <a:prstGeom prst="rect">
            <a:avLst/>
          </a:prstGeom>
          <a:noFill/>
        </p:spPr>
        <p:txBody>
          <a:bodyPr wrap="none" rtlCol="0">
            <a:spAutoFit/>
          </a:bodyPr>
          <a:lstStyle/>
          <a:p>
            <a:r>
              <a:rPr lang="en-CA" sz="2000" dirty="0" smtClean="0">
                <a:solidFill>
                  <a:srgbClr val="C00000"/>
                </a:solidFill>
                <a:latin typeface="Georgia" panose="02040502050405020303" pitchFamily="18" charset="0"/>
              </a:rPr>
              <a:t>The value </a:t>
            </a:r>
            <a:r>
              <a:rPr lang="en-CA" sz="2000" dirty="0" smtClean="0">
                <a:solidFill>
                  <a:srgbClr val="C00000"/>
                </a:solidFill>
                <a:latin typeface="Consolas" panose="020B0609020204030204" pitchFamily="49" charset="0"/>
                <a:cs typeface="Consolas" panose="020B0609020204030204" pitchFamily="49" charset="0"/>
              </a:rPr>
              <a:t>0x9bc0a93258</a:t>
            </a:r>
            <a:r>
              <a:rPr lang="en-CA" sz="2000" dirty="0" smtClean="0">
                <a:solidFill>
                  <a:srgbClr val="C00000"/>
                </a:solidFill>
                <a:latin typeface="Georgia" panose="02040502050405020303" pitchFamily="18" charset="0"/>
              </a:rPr>
              <a:t> is assigned</a:t>
            </a:r>
          </a:p>
          <a:p>
            <a:r>
              <a:rPr lang="en-CA" sz="2000" dirty="0" smtClean="0">
                <a:solidFill>
                  <a:srgbClr val="C00000"/>
                </a:solidFill>
                <a:latin typeface="Georgia" panose="02040502050405020303" pitchFamily="18" charset="0"/>
                <a:cs typeface="Consolas" panose="020B0609020204030204" pitchFamily="49" charset="0"/>
              </a:rPr>
              <a:t>to the local variable </a:t>
            </a:r>
            <a:r>
              <a:rPr lang="en-CA" sz="2000" dirty="0" smtClean="0">
                <a:solidFill>
                  <a:srgbClr val="C00000"/>
                </a:solidFill>
                <a:latin typeface="Consolas" panose="020B0609020204030204" pitchFamily="49" charset="0"/>
                <a:cs typeface="Consolas" panose="020B0609020204030204" pitchFamily="49" charset="0"/>
              </a:rPr>
              <a:t>'</a:t>
            </a:r>
            <a:r>
              <a:rPr lang="en-CA" sz="2000" dirty="0" err="1" smtClean="0">
                <a:solidFill>
                  <a:srgbClr val="C00000"/>
                </a:solidFill>
                <a:latin typeface="Consolas" panose="020B0609020204030204" pitchFamily="49" charset="0"/>
                <a:cs typeface="Consolas" panose="020B0609020204030204" pitchFamily="49" charset="0"/>
              </a:rPr>
              <a:t>p_int</a:t>
            </a:r>
            <a:r>
              <a:rPr lang="en-CA" sz="2000" dirty="0" smtClean="0">
                <a:solidFill>
                  <a:srgbClr val="C00000"/>
                </a:solidFill>
                <a:latin typeface="Consolas" panose="020B0609020204030204" pitchFamily="49" charset="0"/>
                <a:cs typeface="Consolas" panose="020B0609020204030204" pitchFamily="49" charset="0"/>
              </a:rPr>
              <a:t>'</a:t>
            </a:r>
            <a:endParaRPr lang="en-CA" sz="2000" dirty="0">
              <a:solidFill>
                <a:srgbClr val="C00000"/>
              </a:solidFill>
              <a:latin typeface="Consolas" panose="020B0609020204030204" pitchFamily="49" charset="0"/>
              <a:cs typeface="Consolas" panose="020B0609020204030204" pitchFamily="49"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5737" y="4869160"/>
            <a:ext cx="5916178" cy="194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027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new</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Let’s see what happens:</a:t>
            </a:r>
          </a:p>
          <a:p>
            <a:pPr marL="400050" lvl="1" indent="0">
              <a:buNone/>
            </a:pPr>
            <a:r>
              <a:rPr lang="en-CA" sz="1600" dirty="0" smtClean="0">
                <a:latin typeface="Consolas" panose="020B0609020204030204" pitchFamily="49" charset="0"/>
                <a:cs typeface="Consolas" panose="020B0609020204030204" pitchFamily="49" charset="0"/>
              </a:rPr>
              <a:t>int main()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is a local variable capable of</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storing an address</a:t>
            </a:r>
          </a:p>
          <a:p>
            <a:pPr marL="400050" lvl="1" indent="0">
              <a:buNone/>
            </a:pPr>
            <a:r>
              <a:rPr lang="en-CA" sz="1600" dirty="0" smtClean="0">
                <a:latin typeface="Consolas" panose="020B0609020204030204" pitchFamily="49" charset="0"/>
                <a:cs typeface="Consolas" panose="020B0609020204030204" pitchFamily="49" charset="0"/>
              </a:rPr>
              <a:t>    int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 new int{42};</a:t>
            </a:r>
          </a:p>
          <a:p>
            <a:pPr marL="400050" lvl="1" indent="0">
              <a:buNone/>
            </a:pPr>
            <a:r>
              <a:rPr lang="en-CA" sz="1600" dirty="0">
                <a:solidFill>
                  <a:srgbClr val="C00000"/>
                </a:solidFill>
                <a:latin typeface="Consolas" panose="020B0609020204030204" pitchFamily="49" charset="0"/>
                <a:cs typeface="Consolas" panose="020B0609020204030204" pitchFamily="49" charset="0"/>
              </a:rPr>
              <a:t> </a:t>
            </a:r>
            <a:r>
              <a:rPr lang="en-CA" sz="1600" dirty="0" smtClean="0">
                <a:solidFill>
                  <a:srgbClr val="C00000"/>
                </a:solidFill>
                <a:latin typeface="Consolas" panose="020B0609020204030204" pitchFamily="49" charset="0"/>
                <a:cs typeface="Consolas" panose="020B0609020204030204" pitchFamily="49" charset="0"/>
              </a:rPr>
              <a:t>   </a:t>
            </a:r>
            <a:r>
              <a:rPr lang="en-CA" sz="1600" b="1" dirty="0" smtClean="0">
                <a:solidFill>
                  <a:srgbClr val="C00000"/>
                </a:solidFill>
                <a:latin typeface="Consolas" panose="020B0609020204030204" pitchFamily="49" charset="0"/>
                <a:cs typeface="Consolas" panose="020B0609020204030204" pitchFamily="49" charset="0"/>
              </a:rPr>
              <a:t>std::cout &lt;&lt; </a:t>
            </a:r>
            <a:r>
              <a:rPr lang="en-CA" sz="1600" b="1" dirty="0" err="1" smtClean="0">
                <a:solidFill>
                  <a:srgbClr val="C00000"/>
                </a:solidFill>
                <a:latin typeface="Consolas" panose="020B0609020204030204" pitchFamily="49" charset="0"/>
                <a:cs typeface="Consolas" panose="020B0609020204030204" pitchFamily="49" charset="0"/>
              </a:rPr>
              <a:t>p_int</a:t>
            </a:r>
            <a:r>
              <a:rPr lang="en-CA" sz="1600" b="1" dirty="0" smtClean="0">
                <a:solidFill>
                  <a:srgbClr val="C00000"/>
                </a:solidFill>
                <a:latin typeface="Consolas" panose="020B0609020204030204" pitchFamily="49" charset="0"/>
                <a:cs typeface="Consolas" panose="020B0609020204030204" pitchFamily="49" charset="0"/>
              </a:rPr>
              <a:t> &lt;&lt; std::endl;</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    return 0;</a:t>
            </a:r>
          </a:p>
          <a:p>
            <a:pPr marL="400050" lvl="1" indent="0">
              <a:buNone/>
            </a:pPr>
            <a:r>
              <a:rPr lang="en-CA" sz="1600" dirty="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p:txBody>
      </p:sp>
      <p:sp>
        <p:nvSpPr>
          <p:cNvPr id="4" name="TextBox 3"/>
          <p:cNvSpPr txBox="1"/>
          <p:nvPr/>
        </p:nvSpPr>
        <p:spPr>
          <a:xfrm>
            <a:off x="3275856" y="4081611"/>
            <a:ext cx="5811206" cy="400110"/>
          </a:xfrm>
          <a:prstGeom prst="rect">
            <a:avLst/>
          </a:prstGeom>
          <a:noFill/>
        </p:spPr>
        <p:txBody>
          <a:bodyPr wrap="none" rtlCol="0">
            <a:spAutoFit/>
          </a:bodyPr>
          <a:lstStyle/>
          <a:p>
            <a:r>
              <a:rPr lang="en-CA" sz="2000" dirty="0" smtClean="0">
                <a:solidFill>
                  <a:srgbClr val="C00000"/>
                </a:solidFill>
                <a:latin typeface="Georgia" panose="02040502050405020303" pitchFamily="18" charset="0"/>
              </a:rPr>
              <a:t>The value </a:t>
            </a:r>
            <a:r>
              <a:rPr lang="en-CA" sz="2000" dirty="0" smtClean="0">
                <a:solidFill>
                  <a:srgbClr val="C00000"/>
                </a:solidFill>
                <a:latin typeface="Consolas" panose="020B0609020204030204" pitchFamily="49" charset="0"/>
                <a:cs typeface="Consolas" panose="020B0609020204030204" pitchFamily="49" charset="0"/>
              </a:rPr>
              <a:t>0x9bc0a93258</a:t>
            </a:r>
            <a:r>
              <a:rPr lang="en-CA" sz="2000" dirty="0" smtClean="0">
                <a:solidFill>
                  <a:srgbClr val="C00000"/>
                </a:solidFill>
                <a:latin typeface="Georgia" panose="02040502050405020303" pitchFamily="18" charset="0"/>
              </a:rPr>
              <a:t> is printed to the console</a:t>
            </a:r>
            <a:endParaRPr lang="en-CA" sz="2000" dirty="0">
              <a:solidFill>
                <a:srgbClr val="C00000"/>
              </a:solidFill>
              <a:latin typeface="Consolas" panose="020B0609020204030204" pitchFamily="49" charset="0"/>
              <a:cs typeface="Consolas" panose="020B0609020204030204" pitchFamily="49"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5737" y="4869160"/>
            <a:ext cx="5916178" cy="194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830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new</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Let’s see what happens:</a:t>
            </a:r>
          </a:p>
          <a:p>
            <a:pPr marL="400050" lvl="1" indent="0">
              <a:buNone/>
            </a:pPr>
            <a:r>
              <a:rPr lang="en-CA" sz="1600" dirty="0" smtClean="0">
                <a:latin typeface="Consolas" panose="020B0609020204030204" pitchFamily="49" charset="0"/>
                <a:cs typeface="Consolas" panose="020B0609020204030204" pitchFamily="49" charset="0"/>
              </a:rPr>
              <a:t>int main()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is a local variable capable of</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storing an address</a:t>
            </a:r>
          </a:p>
          <a:p>
            <a:pPr marL="400050" lvl="1" indent="0">
              <a:buNone/>
            </a:pPr>
            <a:r>
              <a:rPr lang="en-CA" sz="1600" dirty="0" smtClean="0">
                <a:latin typeface="Consolas" panose="020B0609020204030204" pitchFamily="49" charset="0"/>
                <a:cs typeface="Consolas" panose="020B0609020204030204" pitchFamily="49" charset="0"/>
              </a:rPr>
              <a:t>    int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 new int{42};</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&lt;&lt; std::endl;</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b="1" dirty="0" smtClean="0">
                <a:solidFill>
                  <a:srgbClr val="C00000"/>
                </a:solidFill>
                <a:latin typeface="Consolas" panose="020B0609020204030204" pitchFamily="49" charset="0"/>
                <a:cs typeface="Consolas" panose="020B0609020204030204" pitchFamily="49" charset="0"/>
              </a:rPr>
              <a:t>    return 0;</a:t>
            </a:r>
          </a:p>
          <a:p>
            <a:pPr marL="400050" lvl="1" indent="0">
              <a:buNone/>
            </a:pPr>
            <a:r>
              <a:rPr lang="en-CA" sz="1600" dirty="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p:txBody>
      </p:sp>
      <p:sp>
        <p:nvSpPr>
          <p:cNvPr id="4" name="TextBox 3"/>
          <p:cNvSpPr txBox="1"/>
          <p:nvPr/>
        </p:nvSpPr>
        <p:spPr>
          <a:xfrm>
            <a:off x="2987824" y="4325034"/>
            <a:ext cx="2366353" cy="400110"/>
          </a:xfrm>
          <a:prstGeom prst="rect">
            <a:avLst/>
          </a:prstGeom>
          <a:noFill/>
        </p:spPr>
        <p:txBody>
          <a:bodyPr wrap="none" rtlCol="0">
            <a:spAutoFit/>
          </a:bodyPr>
          <a:lstStyle/>
          <a:p>
            <a:r>
              <a:rPr lang="en-CA" sz="2000" dirty="0" smtClean="0">
                <a:solidFill>
                  <a:srgbClr val="C00000"/>
                </a:solidFill>
                <a:latin typeface="Georgia" panose="02040502050405020303" pitchFamily="18" charset="0"/>
              </a:rPr>
              <a:t>Your program exits</a:t>
            </a:r>
            <a:endParaRPr lang="en-CA" sz="2000" dirty="0">
              <a:solidFill>
                <a:srgbClr val="C00000"/>
              </a:solidFill>
              <a:latin typeface="Consolas" panose="020B0609020204030204" pitchFamily="49" charset="0"/>
              <a:cs typeface="Consolas" panose="020B0609020204030204" pitchFamily="49"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5737" y="4869160"/>
            <a:ext cx="5916178" cy="194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694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5737" y="4869160"/>
            <a:ext cx="5916178" cy="19408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new</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Let’s see what happens:</a:t>
            </a:r>
          </a:p>
          <a:p>
            <a:pPr marL="400050" lvl="1" indent="0">
              <a:buNone/>
            </a:pPr>
            <a:r>
              <a:rPr lang="en-CA" sz="1600" dirty="0" smtClean="0">
                <a:latin typeface="Consolas" panose="020B0609020204030204" pitchFamily="49" charset="0"/>
                <a:cs typeface="Consolas" panose="020B0609020204030204" pitchFamily="49" charset="0"/>
              </a:rPr>
              <a:t>int main()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is a local variable capable of</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storing an address</a:t>
            </a:r>
          </a:p>
          <a:p>
            <a:pPr marL="400050" lvl="1" indent="0">
              <a:buNone/>
            </a:pPr>
            <a:r>
              <a:rPr lang="en-CA" sz="1600" dirty="0" smtClean="0">
                <a:latin typeface="Consolas" panose="020B0609020204030204" pitchFamily="49" charset="0"/>
                <a:cs typeface="Consolas" panose="020B0609020204030204" pitchFamily="49" charset="0"/>
              </a:rPr>
              <a:t>    int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a:t>
            </a:r>
          </a:p>
          <a:p>
            <a:pPr marL="400050" lvl="1" indent="0">
              <a:buNone/>
            </a:pPr>
            <a:r>
              <a:rPr lang="en-CA" sz="1600" b="1" dirty="0" smtClean="0">
                <a:solidFill>
                  <a:srgbClr val="FF0000"/>
                </a:solidFill>
                <a:latin typeface="Consolas" panose="020B0609020204030204" pitchFamily="49" charset="0"/>
                <a:cs typeface="Consolas" panose="020B0609020204030204" pitchFamily="49" charset="0"/>
              </a:rPr>
              <a:t>    </a:t>
            </a:r>
            <a:r>
              <a:rPr lang="en-CA" sz="1600" b="1" dirty="0" err="1" smtClean="0">
                <a:solidFill>
                  <a:srgbClr val="FF0000"/>
                </a:solidFill>
                <a:latin typeface="Consolas" panose="020B0609020204030204" pitchFamily="49" charset="0"/>
                <a:cs typeface="Consolas" panose="020B0609020204030204" pitchFamily="49" charset="0"/>
              </a:rPr>
              <a:t>p_int</a:t>
            </a:r>
            <a:r>
              <a:rPr lang="en-CA" sz="1600" b="1" dirty="0" smtClean="0">
                <a:solidFill>
                  <a:srgbClr val="FF0000"/>
                </a:solidFill>
                <a:latin typeface="Consolas" panose="020B0609020204030204" pitchFamily="49" charset="0"/>
                <a:cs typeface="Consolas" panose="020B0609020204030204" pitchFamily="49" charset="0"/>
              </a:rPr>
              <a:t> = new int{42};</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a:t>
            </a:r>
            <a:r>
              <a:rPr lang="en-CA" sz="1600" dirty="0" err="1" smtClean="0">
                <a:latin typeface="Consolas" panose="020B0609020204030204" pitchFamily="49" charset="0"/>
                <a:cs typeface="Consolas" panose="020B0609020204030204" pitchFamily="49" charset="0"/>
              </a:rPr>
              <a:t>p_int</a:t>
            </a:r>
            <a:r>
              <a:rPr lang="en-CA" sz="1600" dirty="0" smtClean="0">
                <a:latin typeface="Consolas" panose="020B0609020204030204" pitchFamily="49" charset="0"/>
                <a:cs typeface="Consolas" panose="020B0609020204030204" pitchFamily="49" charset="0"/>
              </a:rPr>
              <a:t> &lt;&lt; std::endl;</a:t>
            </a:r>
          </a:p>
          <a:p>
            <a:pPr marL="400050" lvl="1" indent="0">
              <a:buNone/>
            </a:pPr>
            <a:endParaRPr lang="en-CA" sz="1600" dirty="0">
              <a:latin typeface="Consolas" panose="020B0609020204030204" pitchFamily="49" charset="0"/>
              <a:cs typeface="Consolas" panose="020B0609020204030204" pitchFamily="49" charset="0"/>
            </a:endParaRPr>
          </a:p>
          <a:p>
            <a:pPr marL="400050" lvl="1" indent="0">
              <a:buNone/>
            </a:pPr>
            <a:r>
              <a:rPr lang="en-CA" sz="1600" b="1" dirty="0" smtClean="0">
                <a:solidFill>
                  <a:srgbClr val="C0000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return 0;</a:t>
            </a:r>
          </a:p>
          <a:p>
            <a:pPr marL="400050" lvl="1" indent="0">
              <a:buNone/>
            </a:pPr>
            <a:r>
              <a:rPr lang="en-CA" sz="1600" dirty="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p:txBody>
      </p:sp>
      <p:sp>
        <p:nvSpPr>
          <p:cNvPr id="4" name="TextBox 3"/>
          <p:cNvSpPr txBox="1"/>
          <p:nvPr/>
        </p:nvSpPr>
        <p:spPr>
          <a:xfrm>
            <a:off x="2915816" y="3933056"/>
            <a:ext cx="5322291" cy="1015663"/>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The operating system realizes you have some</a:t>
            </a:r>
          </a:p>
          <a:p>
            <a:r>
              <a:rPr lang="en-CA" sz="2000" dirty="0" smtClean="0">
                <a:solidFill>
                  <a:srgbClr val="0070C0"/>
                </a:solidFill>
                <a:latin typeface="Georgia" panose="02040502050405020303" pitchFamily="18" charset="0"/>
                <a:cs typeface="Consolas" panose="020B0609020204030204" pitchFamily="49" charset="0"/>
              </a:rPr>
              <a:t>memory allocated, so it flags it as unallocated</a:t>
            </a:r>
          </a:p>
          <a:p>
            <a:r>
              <a:rPr lang="en-CA" sz="2000" dirty="0">
                <a:solidFill>
                  <a:srgbClr val="0070C0"/>
                </a:solidFill>
                <a:latin typeface="Georgia" panose="02040502050405020303" pitchFamily="18" charset="0"/>
                <a:cs typeface="Consolas" panose="020B0609020204030204" pitchFamily="49" charset="0"/>
              </a:rPr>
              <a:t> </a:t>
            </a:r>
            <a:r>
              <a:rPr lang="en-CA" sz="2000" dirty="0" smtClean="0">
                <a:solidFill>
                  <a:srgbClr val="0070C0"/>
                </a:solidFill>
                <a:latin typeface="Georgia" panose="02040502050405020303" pitchFamily="18" charset="0"/>
                <a:cs typeface="Consolas" panose="020B0609020204030204" pitchFamily="49" charset="0"/>
              </a:rPr>
              <a:t>– The memory still stores the value 42 </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1005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new</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We can even initialize the pointer if appropriate:</a:t>
            </a: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a:t>
            </a:r>
            <a:r>
              <a:rPr lang="en-CA" dirty="0" err="1" smtClean="0">
                <a:latin typeface="Consolas" panose="020B0609020204030204" pitchFamily="49" charset="0"/>
                <a:cs typeface="Consolas" panose="020B0609020204030204" pitchFamily="49" charset="0"/>
              </a:rPr>
              <a:t>p_int</a:t>
            </a:r>
            <a:r>
              <a:rPr lang="en-CA" dirty="0" smtClean="0">
                <a:latin typeface="Consolas" panose="020B0609020204030204" pitchFamily="49" charset="0"/>
                <a:cs typeface="Consolas" panose="020B0609020204030204" pitchFamily="49" charset="0"/>
              </a:rPr>
              <a:t> is a local variable capable of</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storing an address</a:t>
            </a: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    int *</a:t>
            </a:r>
            <a:r>
              <a:rPr lang="en-CA" b="1" dirty="0" err="1" smtClean="0">
                <a:solidFill>
                  <a:srgbClr val="FF0000"/>
                </a:solidFill>
                <a:latin typeface="Consolas" panose="020B0609020204030204" pitchFamily="49" charset="0"/>
                <a:cs typeface="Consolas" panose="020B0609020204030204" pitchFamily="49" charset="0"/>
              </a:rPr>
              <a:t>p_int</a:t>
            </a:r>
            <a:r>
              <a:rPr lang="en-CA" b="1" dirty="0" smtClean="0">
                <a:solidFill>
                  <a:srgbClr val="FF0000"/>
                </a:solidFill>
                <a:latin typeface="Consolas" panose="020B0609020204030204" pitchFamily="49" charset="0"/>
                <a:cs typeface="Consolas" panose="020B0609020204030204" pitchFamily="49" charset="0"/>
              </a:rPr>
              <a:t>{new int{42}};</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a:t>
            </a:r>
            <a:r>
              <a:rPr lang="en-CA" dirty="0" err="1" smtClean="0">
                <a:latin typeface="Consolas" panose="020B0609020204030204" pitchFamily="49" charset="0"/>
                <a:cs typeface="Consolas" panose="020B0609020204030204" pitchFamily="49" charset="0"/>
              </a:rPr>
              <a:t>p_int</a:t>
            </a:r>
            <a:r>
              <a:rPr lang="en-CA" dirty="0" smtClean="0">
                <a:latin typeface="Consolas" panose="020B0609020204030204" pitchFamily="49" charset="0"/>
                <a:cs typeface="Consolas" panose="020B0609020204030204" pitchFamily="49" charset="0"/>
              </a:rPr>
              <a:t> &lt;&lt; std::endl;</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b="1" dirty="0" smtClean="0">
                <a:solidFill>
                  <a:srgbClr val="C0000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return 0;</a:t>
            </a:r>
          </a:p>
          <a:p>
            <a:pPr marL="800100" lvl="2" indent="0">
              <a:buNone/>
            </a:pP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60787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new</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Note that the operating system cleans up your mess after your program exits</a:t>
            </a:r>
          </a:p>
          <a:p>
            <a:pPr lvl="1"/>
            <a:r>
              <a:rPr lang="en-CA" dirty="0" smtClean="0"/>
              <a:t>Is this a good idea?</a:t>
            </a:r>
          </a:p>
          <a:p>
            <a:pPr lvl="1"/>
            <a:r>
              <a:rPr lang="en-CA" dirty="0" smtClean="0"/>
              <a:t>Suppose you open a tab on your web browser</a:t>
            </a:r>
          </a:p>
          <a:p>
            <a:pPr lvl="2"/>
            <a:r>
              <a:rPr lang="en-CA" dirty="0" smtClean="0"/>
              <a:t>That tab requires memory to be dynamically allocated</a:t>
            </a:r>
          </a:p>
          <a:p>
            <a:pPr lvl="3"/>
            <a:r>
              <a:rPr lang="en-CA" dirty="0" smtClean="0"/>
              <a:t>A lot of memory if it is, for example, YouTube</a:t>
            </a:r>
          </a:p>
          <a:p>
            <a:pPr lvl="1"/>
            <a:endParaRPr lang="en-CA" dirty="0" smtClean="0"/>
          </a:p>
          <a:p>
            <a:pPr lvl="1"/>
            <a:endParaRPr lang="en-CA" dirty="0" smtClean="0"/>
          </a:p>
          <a:p>
            <a:pPr lvl="1"/>
            <a:endParaRPr lang="en-CA" dirty="0"/>
          </a:p>
          <a:p>
            <a:pPr lvl="1"/>
            <a:endParaRPr lang="en-CA" dirty="0" smtClean="0"/>
          </a:p>
          <a:p>
            <a:pPr lvl="1"/>
            <a:endParaRPr lang="en-CA" dirty="0"/>
          </a:p>
          <a:p>
            <a:pPr lvl="1"/>
            <a:endParaRPr lang="en-CA" dirty="0" smtClean="0"/>
          </a:p>
          <a:p>
            <a:pPr lvl="1"/>
            <a:r>
              <a:rPr lang="en-CA" dirty="0" smtClean="0"/>
              <a:t>Suppose you now close that tab…</a:t>
            </a:r>
          </a:p>
          <a:p>
            <a:pPr lvl="2"/>
            <a:r>
              <a:rPr lang="en-CA" dirty="0" smtClean="0"/>
              <a:t>Is it necessary that that memory remain allocated to the browser?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106" y="3684800"/>
            <a:ext cx="2839046" cy="19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043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delete</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Just like programs can request memory, programs are able to explicitly tell the operating system when that memory is no longer needed</a:t>
            </a:r>
          </a:p>
          <a:p>
            <a:pPr marL="1257300" lvl="3" indent="0">
              <a:buNone/>
            </a:pPr>
            <a:r>
              <a:rPr lang="en-CA" sz="1800" dirty="0">
                <a:latin typeface="Consolas" panose="020B0609020204030204" pitchFamily="49" charset="0"/>
                <a:cs typeface="Consolas" panose="020B0609020204030204" pitchFamily="49" charset="0"/>
              </a:rPr>
              <a:t>int main() {</a:t>
            </a:r>
          </a:p>
          <a:p>
            <a:pPr marL="1257300" lvl="3" indent="0">
              <a:buNone/>
            </a:pPr>
            <a:r>
              <a:rPr lang="en-CA" sz="1800" dirty="0">
                <a:latin typeface="Consolas" panose="020B0609020204030204" pitchFamily="49" charset="0"/>
                <a:cs typeface="Consolas" panose="020B0609020204030204" pitchFamily="49" charset="0"/>
              </a:rPr>
              <a:t>    // </a:t>
            </a:r>
            <a:r>
              <a:rPr lang="en-CA" sz="1800" dirty="0" err="1">
                <a:latin typeface="Consolas" panose="020B0609020204030204" pitchFamily="49" charset="0"/>
                <a:cs typeface="Consolas" panose="020B0609020204030204" pitchFamily="49" charset="0"/>
              </a:rPr>
              <a:t>p_int</a:t>
            </a:r>
            <a:r>
              <a:rPr lang="en-CA" sz="1800" dirty="0">
                <a:latin typeface="Consolas" panose="020B0609020204030204" pitchFamily="49" charset="0"/>
                <a:cs typeface="Consolas" panose="020B0609020204030204" pitchFamily="49" charset="0"/>
              </a:rPr>
              <a:t> is a local variable capable of</a:t>
            </a:r>
          </a:p>
          <a:p>
            <a:pPr marL="1257300" lvl="3" indent="0">
              <a:buNone/>
            </a:pPr>
            <a:r>
              <a:rPr lang="en-CA" sz="1800" dirty="0">
                <a:latin typeface="Consolas" panose="020B0609020204030204" pitchFamily="49" charset="0"/>
                <a:cs typeface="Consolas" panose="020B0609020204030204" pitchFamily="49" charset="0"/>
              </a:rPr>
              <a:t>    // storing an address</a:t>
            </a:r>
          </a:p>
          <a:p>
            <a:pPr marL="1257300" lvl="3" indent="0">
              <a:buNone/>
            </a:pPr>
            <a:r>
              <a:rPr lang="en-CA" sz="1800" dirty="0">
                <a:latin typeface="Consolas" panose="020B0609020204030204" pitchFamily="49" charset="0"/>
                <a:cs typeface="Consolas" panose="020B0609020204030204" pitchFamily="49" charset="0"/>
              </a:rPr>
              <a:t>    int *</a:t>
            </a:r>
            <a:r>
              <a:rPr lang="en-CA" sz="1800" dirty="0" err="1">
                <a:latin typeface="Consolas" panose="020B0609020204030204" pitchFamily="49" charset="0"/>
                <a:cs typeface="Consolas" panose="020B0609020204030204" pitchFamily="49" charset="0"/>
              </a:rPr>
              <a:t>p_int</a:t>
            </a:r>
            <a:r>
              <a:rPr lang="en-CA" sz="1800" dirty="0">
                <a:latin typeface="Consolas" panose="020B0609020204030204" pitchFamily="49" charset="0"/>
                <a:cs typeface="Consolas" panose="020B0609020204030204" pitchFamily="49" charset="0"/>
              </a:rPr>
              <a:t>{};</a:t>
            </a:r>
          </a:p>
          <a:p>
            <a:pPr marL="1257300" lvl="3" indent="0">
              <a:buNone/>
            </a:pPr>
            <a:endParaRPr lang="en-CA" sz="1800" dirty="0">
              <a:latin typeface="Consolas" panose="020B0609020204030204" pitchFamily="49" charset="0"/>
              <a:cs typeface="Consolas" panose="020B0609020204030204" pitchFamily="49" charset="0"/>
            </a:endParaRPr>
          </a:p>
          <a:p>
            <a:pPr marL="1257300" lvl="3" indent="0">
              <a:buNone/>
            </a:pPr>
            <a:r>
              <a:rPr lang="en-CA" sz="1800" dirty="0">
                <a:latin typeface="Consolas" panose="020B0609020204030204" pitchFamily="49" charset="0"/>
                <a:cs typeface="Consolas" panose="020B0609020204030204" pitchFamily="49" charset="0"/>
              </a:rPr>
              <a:t>    </a:t>
            </a:r>
            <a:r>
              <a:rPr lang="en-CA" sz="1800" dirty="0" err="1">
                <a:latin typeface="Consolas" panose="020B0609020204030204" pitchFamily="49" charset="0"/>
                <a:cs typeface="Consolas" panose="020B0609020204030204" pitchFamily="49" charset="0"/>
              </a:rPr>
              <a:t>p_int</a:t>
            </a:r>
            <a:r>
              <a:rPr lang="en-CA" sz="1800" dirty="0">
                <a:latin typeface="Consolas" panose="020B0609020204030204" pitchFamily="49" charset="0"/>
                <a:cs typeface="Consolas" panose="020B0609020204030204" pitchFamily="49" charset="0"/>
              </a:rPr>
              <a:t> = new int{42};</a:t>
            </a:r>
          </a:p>
          <a:p>
            <a:pPr marL="1257300" lvl="3" indent="0">
              <a:buNone/>
            </a:pPr>
            <a:r>
              <a:rPr lang="en-CA" sz="1800" dirty="0">
                <a:latin typeface="Consolas" panose="020B0609020204030204" pitchFamily="49" charset="0"/>
                <a:cs typeface="Consolas" panose="020B0609020204030204" pitchFamily="49" charset="0"/>
              </a:rPr>
              <a:t>    std::cout &lt;&lt; </a:t>
            </a:r>
            <a:r>
              <a:rPr lang="en-CA" sz="1800" dirty="0" err="1">
                <a:latin typeface="Consolas" panose="020B0609020204030204" pitchFamily="49" charset="0"/>
                <a:cs typeface="Consolas" panose="020B0609020204030204" pitchFamily="49" charset="0"/>
              </a:rPr>
              <a:t>p_int</a:t>
            </a:r>
            <a:r>
              <a:rPr lang="en-CA" sz="1800" dirty="0">
                <a:latin typeface="Consolas" panose="020B0609020204030204" pitchFamily="49" charset="0"/>
                <a:cs typeface="Consolas" panose="020B0609020204030204" pitchFamily="49" charset="0"/>
              </a:rPr>
              <a:t> &lt;&lt; std::endl;</a:t>
            </a:r>
          </a:p>
          <a:p>
            <a:pPr marL="1257300" lvl="3" indent="0">
              <a:buNone/>
            </a:pPr>
            <a:endParaRPr lang="en-CA" sz="1800" dirty="0" smtClean="0">
              <a:latin typeface="Consolas" panose="020B0609020204030204" pitchFamily="49" charset="0"/>
              <a:cs typeface="Consolas" panose="020B0609020204030204" pitchFamily="49" charset="0"/>
            </a:endParaRPr>
          </a:p>
          <a:p>
            <a:pPr marL="1257300" lvl="3" indent="0">
              <a:buNone/>
            </a:pPr>
            <a:r>
              <a:rPr lang="en-CA" sz="1800" b="1" dirty="0">
                <a:solidFill>
                  <a:srgbClr val="FF0000"/>
                </a:solidFill>
                <a:latin typeface="Consolas" panose="020B0609020204030204" pitchFamily="49" charset="0"/>
                <a:cs typeface="Consolas" panose="020B0609020204030204" pitchFamily="49" charset="0"/>
              </a:rPr>
              <a:t> </a:t>
            </a:r>
            <a:r>
              <a:rPr lang="en-CA" sz="1800" b="1" dirty="0" smtClean="0">
                <a:solidFill>
                  <a:srgbClr val="FF0000"/>
                </a:solidFill>
                <a:latin typeface="Consolas" panose="020B0609020204030204" pitchFamily="49" charset="0"/>
                <a:cs typeface="Consolas" panose="020B0609020204030204" pitchFamily="49" charset="0"/>
              </a:rPr>
              <a:t>   delete </a:t>
            </a:r>
            <a:r>
              <a:rPr lang="en-CA" sz="1800" b="1" dirty="0" err="1" smtClean="0">
                <a:solidFill>
                  <a:srgbClr val="FF0000"/>
                </a:solidFill>
                <a:latin typeface="Consolas" panose="020B0609020204030204" pitchFamily="49" charset="0"/>
                <a:cs typeface="Consolas" panose="020B0609020204030204" pitchFamily="49" charset="0"/>
              </a:rPr>
              <a:t>p_int</a:t>
            </a:r>
            <a:r>
              <a:rPr lang="en-CA" sz="1800" b="1" dirty="0" smtClean="0">
                <a:solidFill>
                  <a:srgbClr val="FF0000"/>
                </a:solidFill>
                <a:latin typeface="Consolas" panose="020B0609020204030204" pitchFamily="49" charset="0"/>
                <a:cs typeface="Consolas" panose="020B0609020204030204" pitchFamily="49" charset="0"/>
              </a:rPr>
              <a:t>;</a:t>
            </a:r>
          </a:p>
          <a:p>
            <a:pPr marL="1257300" lvl="3" indent="0">
              <a:buNone/>
            </a:pPr>
            <a:r>
              <a:rPr lang="en-CA" sz="1800" b="1" dirty="0">
                <a:solidFill>
                  <a:srgbClr val="FF0000"/>
                </a:solidFill>
                <a:latin typeface="Consolas" panose="020B0609020204030204" pitchFamily="49" charset="0"/>
                <a:cs typeface="Consolas" panose="020B0609020204030204" pitchFamily="49" charset="0"/>
              </a:rPr>
              <a:t> </a:t>
            </a:r>
            <a:r>
              <a:rPr lang="en-CA" sz="1800" b="1" dirty="0" smtClean="0">
                <a:solidFill>
                  <a:srgbClr val="FF0000"/>
                </a:solidFill>
                <a:latin typeface="Consolas" panose="020B0609020204030204" pitchFamily="49" charset="0"/>
                <a:cs typeface="Consolas" panose="020B0609020204030204" pitchFamily="49" charset="0"/>
              </a:rPr>
              <a:t>   </a:t>
            </a:r>
            <a:r>
              <a:rPr lang="en-CA" sz="1800" b="1" dirty="0" err="1" smtClean="0">
                <a:solidFill>
                  <a:srgbClr val="FF0000"/>
                </a:solidFill>
                <a:latin typeface="Consolas" panose="020B0609020204030204" pitchFamily="49" charset="0"/>
                <a:cs typeface="Consolas" panose="020B0609020204030204" pitchFamily="49" charset="0"/>
              </a:rPr>
              <a:t>p_int</a:t>
            </a:r>
            <a:r>
              <a:rPr lang="en-CA" sz="1800" b="1" dirty="0" smtClean="0">
                <a:solidFill>
                  <a:srgbClr val="FF0000"/>
                </a:solidFill>
                <a:latin typeface="Consolas" panose="020B0609020204030204" pitchFamily="49" charset="0"/>
                <a:cs typeface="Consolas" panose="020B0609020204030204" pitchFamily="49" charset="0"/>
              </a:rPr>
              <a:t> = nullptr;</a:t>
            </a:r>
          </a:p>
          <a:p>
            <a:pPr marL="1257300" lvl="3" indent="0">
              <a:buNone/>
            </a:pPr>
            <a:endParaRPr lang="en-CA" sz="1800" dirty="0">
              <a:latin typeface="Consolas" panose="020B0609020204030204" pitchFamily="49" charset="0"/>
              <a:cs typeface="Consolas" panose="020B0609020204030204" pitchFamily="49" charset="0"/>
            </a:endParaRPr>
          </a:p>
          <a:p>
            <a:pPr marL="1257300" lvl="3" indent="0">
              <a:buNone/>
            </a:pPr>
            <a:r>
              <a:rPr lang="en-CA" sz="1800" dirty="0">
                <a:latin typeface="Consolas" panose="020B0609020204030204" pitchFamily="49" charset="0"/>
                <a:cs typeface="Consolas" panose="020B0609020204030204" pitchFamily="49" charset="0"/>
              </a:rPr>
              <a:t>    return 0;</a:t>
            </a:r>
          </a:p>
          <a:p>
            <a:pPr marL="1257300" lvl="3" indent="0">
              <a:buNone/>
            </a:pPr>
            <a:r>
              <a:rPr lang="en-CA" sz="1800" dirty="0">
                <a:latin typeface="Consolas" panose="020B0609020204030204" pitchFamily="49" charset="0"/>
                <a:cs typeface="Consolas" panose="020B0609020204030204" pitchFamily="49" charset="0"/>
              </a:rPr>
              <a:t>}</a:t>
            </a:r>
          </a:p>
          <a:p>
            <a:endParaRPr lang="en-CA" dirty="0" smtClean="0"/>
          </a:p>
        </p:txBody>
      </p:sp>
    </p:spTree>
    <p:extLst>
      <p:ext uri="{BB962C8B-B14F-4D97-AF65-F5344CB8AC3E}">
        <p14:creationId xmlns:p14="http://schemas.microsoft.com/office/powerpoint/2010/main" val="2861384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delete</a:t>
            </a:r>
            <a:r>
              <a:rPr lang="en-CA" dirty="0" smtClean="0"/>
              <a:t> operator</a:t>
            </a:r>
            <a:endParaRPr lang="en-CA" dirty="0"/>
          </a:p>
        </p:txBody>
      </p:sp>
      <p:sp>
        <p:nvSpPr>
          <p:cNvPr id="3" name="Content Placeholder 2"/>
          <p:cNvSpPr>
            <a:spLocks noGrp="1"/>
          </p:cNvSpPr>
          <p:nvPr>
            <p:ph idx="1"/>
          </p:nvPr>
        </p:nvSpPr>
        <p:spPr/>
        <p:txBody>
          <a:bodyPr/>
          <a:lstStyle/>
          <a:p>
            <a:r>
              <a:rPr lang="en-CA" dirty="0" smtClean="0"/>
              <a:t>The delete operator simply sends the address to the operating system, which then flags that memory as no longer allocated to your program</a:t>
            </a:r>
          </a:p>
          <a:p>
            <a:pPr lvl="1"/>
            <a:r>
              <a:rPr lang="en-CA" dirty="0" smtClean="0"/>
              <a:t>The local variable </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p_var</a:t>
            </a:r>
            <a:r>
              <a:rPr lang="en-CA" dirty="0" smtClean="0">
                <a:latin typeface="Consolas" panose="020B0609020204030204" pitchFamily="49" charset="0"/>
                <a:cs typeface="Consolas" panose="020B0609020204030204" pitchFamily="49" charset="0"/>
              </a:rPr>
              <a:t>'</a:t>
            </a:r>
            <a:r>
              <a:rPr lang="en-CA" dirty="0" smtClean="0"/>
              <a:t> is still assigned the address after </a:t>
            </a:r>
            <a:r>
              <a:rPr lang="en-CA" dirty="0" smtClean="0">
                <a:latin typeface="Consolas" panose="020B0609020204030204" pitchFamily="49" charset="0"/>
                <a:cs typeface="Consolas" panose="020B0609020204030204" pitchFamily="49" charset="0"/>
              </a:rPr>
              <a:t>delete</a:t>
            </a:r>
            <a:r>
              <a:rPr lang="en-CA" dirty="0" smtClean="0"/>
              <a:t> is called—it simply passes the address on</a:t>
            </a:r>
          </a:p>
          <a:p>
            <a:pPr marL="1257300" lvl="3" indent="0">
              <a:buNone/>
            </a:pPr>
            <a:r>
              <a:rPr lang="en-CA" sz="1800" dirty="0" smtClean="0">
                <a:latin typeface="Consolas" panose="020B0609020204030204" pitchFamily="49" charset="0"/>
                <a:cs typeface="Consolas" panose="020B0609020204030204" pitchFamily="49" charset="0"/>
              </a:rPr>
              <a:t>int main() {</a:t>
            </a:r>
          </a:p>
          <a:p>
            <a:pPr marL="1257300" lvl="3" indent="0">
              <a:buNone/>
            </a:pPr>
            <a:r>
              <a:rPr lang="en-CA" sz="1800" dirty="0" smtClean="0">
                <a:latin typeface="Consolas" panose="020B0609020204030204" pitchFamily="49" charset="0"/>
                <a:cs typeface="Consolas" panose="020B0609020204030204" pitchFamily="49" charset="0"/>
              </a:rPr>
              <a:t>    int *</a:t>
            </a:r>
            <a:r>
              <a:rPr lang="en-CA" sz="1800" dirty="0" err="1" smtClean="0">
                <a:latin typeface="Consolas" panose="020B0609020204030204" pitchFamily="49" charset="0"/>
                <a:cs typeface="Consolas" panose="020B0609020204030204" pitchFamily="49" charset="0"/>
              </a:rPr>
              <a:t>p_int</a:t>
            </a:r>
            <a:r>
              <a:rPr lang="en-CA" sz="1800" dirty="0" smtClean="0">
                <a:latin typeface="Consolas" panose="020B0609020204030204" pitchFamily="49" charset="0"/>
                <a:cs typeface="Consolas" panose="020B0609020204030204" pitchFamily="49" charset="0"/>
              </a:rPr>
              <a:t>{new int{42}};</a:t>
            </a:r>
          </a:p>
          <a:p>
            <a:pPr marL="1257300" lvl="3" indent="0">
              <a:buNone/>
            </a:pPr>
            <a:r>
              <a:rPr lang="en-CA" sz="1800" dirty="0" smtClean="0">
                <a:latin typeface="Consolas" panose="020B0609020204030204" pitchFamily="49" charset="0"/>
                <a:cs typeface="Consolas" panose="020B0609020204030204" pitchFamily="49" charset="0"/>
              </a:rPr>
              <a:t>    std::cout &lt;&lt; </a:t>
            </a:r>
            <a:r>
              <a:rPr lang="en-CA" sz="1800" dirty="0" err="1" smtClean="0">
                <a:latin typeface="Consolas" panose="020B0609020204030204" pitchFamily="49" charset="0"/>
                <a:cs typeface="Consolas" panose="020B0609020204030204" pitchFamily="49" charset="0"/>
              </a:rPr>
              <a:t>p_int</a:t>
            </a:r>
            <a:r>
              <a:rPr lang="en-CA" sz="1800" dirty="0" smtClean="0">
                <a:latin typeface="Consolas" panose="020B0609020204030204" pitchFamily="49" charset="0"/>
                <a:cs typeface="Consolas" panose="020B0609020204030204" pitchFamily="49" charset="0"/>
              </a:rPr>
              <a:t> &lt;&lt; std::endl;</a:t>
            </a:r>
          </a:p>
          <a:p>
            <a:pPr marL="1257300" lvl="3" indent="0">
              <a:buNone/>
            </a:pPr>
            <a:r>
              <a:rPr lang="en-CA" sz="1800" b="1" dirty="0" smtClean="0">
                <a:solidFill>
                  <a:srgbClr val="FF0000"/>
                </a:solidFill>
                <a:latin typeface="Consolas" panose="020B0609020204030204" pitchFamily="49" charset="0"/>
                <a:cs typeface="Consolas" panose="020B0609020204030204" pitchFamily="49" charset="0"/>
              </a:rPr>
              <a:t>    delete </a:t>
            </a:r>
            <a:r>
              <a:rPr lang="en-CA" sz="1800" b="1" dirty="0" err="1" smtClean="0">
                <a:solidFill>
                  <a:srgbClr val="FF0000"/>
                </a:solidFill>
                <a:latin typeface="Consolas" panose="020B0609020204030204" pitchFamily="49" charset="0"/>
                <a:cs typeface="Consolas" panose="020B0609020204030204" pitchFamily="49" charset="0"/>
              </a:rPr>
              <a:t>p_int</a:t>
            </a:r>
            <a:r>
              <a:rPr lang="en-CA" sz="1800" b="1" dirty="0" smtClean="0">
                <a:solidFill>
                  <a:srgbClr val="FF0000"/>
                </a:solidFill>
                <a:latin typeface="Consolas" panose="020B0609020204030204" pitchFamily="49" charset="0"/>
                <a:cs typeface="Consolas" panose="020B0609020204030204" pitchFamily="49" charset="0"/>
              </a:rPr>
              <a:t>;</a:t>
            </a:r>
          </a:p>
          <a:p>
            <a:pPr marL="1257300" lvl="3" indent="0">
              <a:buNone/>
            </a:pPr>
            <a:r>
              <a:rPr lang="en-CA" sz="1800" dirty="0">
                <a:latin typeface="Consolas" panose="020B0609020204030204" pitchFamily="49" charset="0"/>
                <a:cs typeface="Consolas" panose="020B0609020204030204" pitchFamily="49" charset="0"/>
              </a:rPr>
              <a:t>    std::cout &lt;&lt; </a:t>
            </a:r>
            <a:r>
              <a:rPr lang="en-CA" sz="1800" dirty="0" err="1">
                <a:latin typeface="Consolas" panose="020B0609020204030204" pitchFamily="49" charset="0"/>
                <a:cs typeface="Consolas" panose="020B0609020204030204" pitchFamily="49" charset="0"/>
              </a:rPr>
              <a:t>p_int</a:t>
            </a:r>
            <a:r>
              <a:rPr lang="en-CA" sz="1800" dirty="0">
                <a:latin typeface="Consolas" panose="020B0609020204030204" pitchFamily="49" charset="0"/>
                <a:cs typeface="Consolas" panose="020B0609020204030204" pitchFamily="49" charset="0"/>
              </a:rPr>
              <a:t> &lt;&lt; std::endl;</a:t>
            </a:r>
          </a:p>
          <a:p>
            <a:pPr marL="1257300" lvl="3" indent="0">
              <a:buNone/>
            </a:pPr>
            <a:r>
              <a:rPr lang="en-CA" sz="1800" b="1" dirty="0" smtClean="0">
                <a:solidFill>
                  <a:srgbClr val="FF0000"/>
                </a:solidFill>
                <a:latin typeface="Consolas" panose="020B0609020204030204" pitchFamily="49" charset="0"/>
                <a:cs typeface="Consolas" panose="020B0609020204030204" pitchFamily="49" charset="0"/>
              </a:rPr>
              <a:t>    </a:t>
            </a:r>
            <a:r>
              <a:rPr lang="en-CA" sz="1800" b="1" dirty="0" err="1" smtClean="0">
                <a:solidFill>
                  <a:srgbClr val="FF0000"/>
                </a:solidFill>
                <a:latin typeface="Consolas" panose="020B0609020204030204" pitchFamily="49" charset="0"/>
                <a:cs typeface="Consolas" panose="020B0609020204030204" pitchFamily="49" charset="0"/>
              </a:rPr>
              <a:t>p_int</a:t>
            </a:r>
            <a:r>
              <a:rPr lang="en-CA" sz="1800" b="1" dirty="0" smtClean="0">
                <a:solidFill>
                  <a:srgbClr val="FF0000"/>
                </a:solidFill>
                <a:latin typeface="Consolas" panose="020B0609020204030204" pitchFamily="49" charset="0"/>
                <a:cs typeface="Consolas" panose="020B0609020204030204" pitchFamily="49" charset="0"/>
              </a:rPr>
              <a:t> = nullptr;</a:t>
            </a:r>
          </a:p>
          <a:p>
            <a:pPr marL="1257300" lvl="3" indent="0">
              <a:buNone/>
            </a:pPr>
            <a:r>
              <a:rPr lang="en-CA" sz="1800" dirty="0">
                <a:latin typeface="Consolas" panose="020B0609020204030204" pitchFamily="49" charset="0"/>
                <a:cs typeface="Consolas" panose="020B0609020204030204" pitchFamily="49" charset="0"/>
              </a:rPr>
              <a:t>    std::cout &lt;&lt; </a:t>
            </a:r>
            <a:r>
              <a:rPr lang="en-CA" sz="1800" dirty="0" err="1">
                <a:latin typeface="Consolas" panose="020B0609020204030204" pitchFamily="49" charset="0"/>
                <a:cs typeface="Consolas" panose="020B0609020204030204" pitchFamily="49" charset="0"/>
              </a:rPr>
              <a:t>p_int</a:t>
            </a:r>
            <a:r>
              <a:rPr lang="en-CA" sz="1800" dirty="0">
                <a:latin typeface="Consolas" panose="020B0609020204030204" pitchFamily="49" charset="0"/>
                <a:cs typeface="Consolas" panose="020B0609020204030204" pitchFamily="49" charset="0"/>
              </a:rPr>
              <a:t> &lt;&lt; std::endl;</a:t>
            </a:r>
          </a:p>
          <a:p>
            <a:pPr marL="1257300" lvl="3" indent="0">
              <a:buNone/>
            </a:pPr>
            <a:endParaRPr lang="en-CA" sz="1800" dirty="0">
              <a:latin typeface="Consolas" panose="020B0609020204030204" pitchFamily="49" charset="0"/>
              <a:cs typeface="Consolas" panose="020B0609020204030204" pitchFamily="49" charset="0"/>
            </a:endParaRPr>
          </a:p>
          <a:p>
            <a:pPr marL="1257300" lvl="3" indent="0">
              <a:buNone/>
            </a:pPr>
            <a:r>
              <a:rPr lang="en-CA" sz="1800" dirty="0">
                <a:latin typeface="Consolas" panose="020B0609020204030204" pitchFamily="49" charset="0"/>
                <a:cs typeface="Consolas" panose="020B0609020204030204" pitchFamily="49" charset="0"/>
              </a:rPr>
              <a:t>    return 0;</a:t>
            </a:r>
          </a:p>
          <a:p>
            <a:pPr marL="1257300" lvl="3" indent="0">
              <a:buNone/>
            </a:pPr>
            <a:r>
              <a:rPr lang="en-CA" sz="1800" dirty="0">
                <a:latin typeface="Consolas" panose="020B0609020204030204" pitchFamily="49" charset="0"/>
                <a:cs typeface="Consolas" panose="020B0609020204030204" pitchFamily="49" charset="0"/>
              </a:rPr>
              <a:t>}</a:t>
            </a:r>
          </a:p>
          <a:p>
            <a:endParaRPr lang="en-CA" dirty="0" smtClean="0"/>
          </a:p>
        </p:txBody>
      </p:sp>
      <p:sp>
        <p:nvSpPr>
          <p:cNvPr id="4" name="TextBox 3"/>
          <p:cNvSpPr txBox="1"/>
          <p:nvPr/>
        </p:nvSpPr>
        <p:spPr>
          <a:xfrm>
            <a:off x="6660232" y="4769857"/>
            <a:ext cx="1877437" cy="1323439"/>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0x12cb010</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0x12cb010</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0</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31398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Static memory allocation</a:t>
            </a:r>
            <a:endParaRPr lang="en-CA" dirty="0"/>
          </a:p>
        </p:txBody>
      </p:sp>
      <p:sp>
        <p:nvSpPr>
          <p:cNvPr id="3" name="Content Placeholder 2"/>
          <p:cNvSpPr>
            <a:spLocks noGrp="1"/>
          </p:cNvSpPr>
          <p:nvPr>
            <p:ph idx="1"/>
          </p:nvPr>
        </p:nvSpPr>
        <p:spPr/>
        <p:txBody>
          <a:bodyPr/>
          <a:lstStyle/>
          <a:p>
            <a:r>
              <a:rPr lang="en-CA" dirty="0" smtClean="0"/>
              <a:t>Up to this point, all memory has been in the form of parameters or local variables</a:t>
            </a:r>
          </a:p>
          <a:p>
            <a:pPr lvl="1"/>
            <a:r>
              <a:rPr lang="en-CA" dirty="0" smtClean="0"/>
              <a:t>The compiler arranges for memory to be allocated when the program executes</a:t>
            </a:r>
          </a:p>
          <a:p>
            <a:pPr lvl="1"/>
            <a:r>
              <a:rPr lang="en-CA" dirty="0" smtClean="0"/>
              <a:t>Memory is allocated on call stack</a:t>
            </a:r>
          </a:p>
          <a:p>
            <a:pPr lvl="1"/>
            <a:r>
              <a:rPr lang="en-CA" dirty="0" smtClean="0"/>
              <a:t>When a function exits, the only data that remains are either:</a:t>
            </a:r>
          </a:p>
          <a:p>
            <a:pPr lvl="2"/>
            <a:r>
              <a:rPr lang="en-CA" dirty="0" smtClean="0"/>
              <a:t>values that are returned, or</a:t>
            </a:r>
          </a:p>
          <a:p>
            <a:pPr lvl="2"/>
            <a:r>
              <a:rPr lang="en-CA" dirty="0" smtClean="0"/>
              <a:t>values that are thrown</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Looking ahead</a:t>
            </a:r>
            <a:endParaRPr lang="en-CA" dirty="0"/>
          </a:p>
        </p:txBody>
      </p:sp>
      <p:sp>
        <p:nvSpPr>
          <p:cNvPr id="3" name="Content Placeholder 2"/>
          <p:cNvSpPr>
            <a:spLocks noGrp="1"/>
          </p:cNvSpPr>
          <p:nvPr>
            <p:ph idx="1"/>
          </p:nvPr>
        </p:nvSpPr>
        <p:spPr/>
        <p:txBody>
          <a:bodyPr/>
          <a:lstStyle/>
          <a:p>
            <a:r>
              <a:rPr lang="en-CA" dirty="0" smtClean="0"/>
              <a:t>There are many possible issues with pointers and dynamic memory allocation</a:t>
            </a:r>
          </a:p>
          <a:p>
            <a:pPr lvl="1"/>
            <a:r>
              <a:rPr lang="en-CA" dirty="0" smtClean="0"/>
              <a:t>This issues cause fear for many students</a:t>
            </a:r>
          </a:p>
          <a:p>
            <a:endParaRPr lang="en-CA" dirty="0"/>
          </a:p>
          <a:p>
            <a:r>
              <a:rPr lang="en-CA" dirty="0" smtClean="0"/>
              <a:t>Over the next few lectures, we will address a few of this issues</a:t>
            </a:r>
          </a:p>
          <a:p>
            <a:pPr lvl="1"/>
            <a:r>
              <a:rPr lang="en-CA" dirty="0" smtClean="0"/>
              <a:t>Hopefully, these will give you the confidence necessary to understand this fundamental aspect of programming</a:t>
            </a:r>
          </a:p>
        </p:txBody>
      </p:sp>
    </p:spTree>
    <p:extLst>
      <p:ext uri="{BB962C8B-B14F-4D97-AF65-F5344CB8AC3E}">
        <p14:creationId xmlns:p14="http://schemas.microsoft.com/office/powerpoint/2010/main" val="1448440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limitations of local variables</a:t>
            </a:r>
            <a:endParaRPr lang="en-CA" dirty="0"/>
          </a:p>
          <a:p>
            <a:pPr lvl="1"/>
            <a:r>
              <a:rPr lang="en-CA" dirty="0" smtClean="0"/>
              <a:t>Know that memory can be allocated at run time</a:t>
            </a:r>
          </a:p>
          <a:p>
            <a:pPr lvl="2"/>
            <a:r>
              <a:rPr lang="en-CA" dirty="0" smtClean="0"/>
              <a:t>Known as </a:t>
            </a:r>
            <a:r>
              <a:rPr lang="en-CA" i="1" dirty="0" smtClean="0"/>
              <a:t>dynamic memory allocation</a:t>
            </a:r>
            <a:endParaRPr lang="en-CA" dirty="0" smtClean="0"/>
          </a:p>
          <a:p>
            <a:pPr lvl="1"/>
            <a:r>
              <a:rPr lang="en-CA" dirty="0" smtClean="0"/>
              <a:t>Are familiar with the </a:t>
            </a:r>
            <a:r>
              <a:rPr lang="en-CA" dirty="0" smtClean="0">
                <a:latin typeface="Consolas" panose="020B0609020204030204" pitchFamily="49" charset="0"/>
                <a:cs typeface="Consolas" panose="020B0609020204030204" pitchFamily="49" charset="0"/>
              </a:rPr>
              <a:t>new</a:t>
            </a:r>
            <a:r>
              <a:rPr lang="en-CA" dirty="0" smtClean="0"/>
              <a:t> and </a:t>
            </a:r>
            <a:r>
              <a:rPr lang="en-CA" dirty="0" smtClean="0">
                <a:latin typeface="Consolas" panose="020B0609020204030204" pitchFamily="49" charset="0"/>
                <a:cs typeface="Consolas" panose="020B0609020204030204" pitchFamily="49" charset="0"/>
              </a:rPr>
              <a:t>delete</a:t>
            </a:r>
            <a:r>
              <a:rPr lang="en-CA" dirty="0" smtClean="0"/>
              <a:t> operators for allocation memory</a:t>
            </a:r>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static memory</a:t>
            </a:r>
            <a:endParaRPr lang="en-CA" dirty="0"/>
          </a:p>
        </p:txBody>
      </p:sp>
      <p:sp>
        <p:nvSpPr>
          <p:cNvPr id="3" name="Content Placeholder 2"/>
          <p:cNvSpPr>
            <a:spLocks noGrp="1"/>
          </p:cNvSpPr>
          <p:nvPr>
            <p:ph idx="1"/>
          </p:nvPr>
        </p:nvSpPr>
        <p:spPr/>
        <p:txBody>
          <a:bodyPr/>
          <a:lstStyle/>
          <a:p>
            <a:r>
              <a:rPr lang="en-CA" dirty="0" smtClean="0"/>
              <a:t>Suppose we need memory to exist outside the scope of a function</a:t>
            </a:r>
          </a:p>
          <a:p>
            <a:pPr lvl="1"/>
            <a:r>
              <a:rPr lang="en-CA" dirty="0" smtClean="0"/>
              <a:t>Consider a text editor: the user could use it to type</a:t>
            </a:r>
          </a:p>
          <a:p>
            <a:pPr lvl="2"/>
            <a:r>
              <a:rPr lang="en-CA" dirty="0" smtClean="0"/>
              <a:t>a 10-word response, or</a:t>
            </a:r>
          </a:p>
          <a:p>
            <a:pPr lvl="2"/>
            <a:r>
              <a:rPr lang="en-CA" dirty="0" smtClean="0"/>
              <a:t>a 1000-line program</a:t>
            </a:r>
          </a:p>
          <a:p>
            <a:pPr lvl="2"/>
            <a:endParaRPr lang="en-CA" dirty="0"/>
          </a:p>
          <a:p>
            <a:r>
              <a:rPr lang="en-CA" dirty="0" smtClean="0"/>
              <a:t>As the user types more and more characters, how do we keep allocating memory?</a:t>
            </a:r>
          </a:p>
          <a:p>
            <a:pPr lvl="1"/>
            <a:r>
              <a:rPr lang="en-CA" dirty="0" smtClean="0"/>
              <a:t>All arrays are fixed in capacity, and yet the user can always keep typing no matter how large</a:t>
            </a:r>
          </a:p>
        </p:txBody>
      </p:sp>
    </p:spTree>
    <p:extLst>
      <p:ext uri="{BB962C8B-B14F-4D97-AF65-F5344CB8AC3E}">
        <p14:creationId xmlns:p14="http://schemas.microsoft.com/office/powerpoint/2010/main" val="3515704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static memory</a:t>
            </a:r>
            <a:endParaRPr lang="en-CA" dirty="0"/>
          </a:p>
        </p:txBody>
      </p:sp>
      <p:sp>
        <p:nvSpPr>
          <p:cNvPr id="3" name="Content Placeholder 2"/>
          <p:cNvSpPr>
            <a:spLocks noGrp="1"/>
          </p:cNvSpPr>
          <p:nvPr>
            <p:ph idx="1"/>
          </p:nvPr>
        </p:nvSpPr>
        <p:spPr/>
        <p:txBody>
          <a:bodyPr/>
          <a:lstStyle/>
          <a:p>
            <a:r>
              <a:rPr lang="en-CA" dirty="0" smtClean="0"/>
              <a:t>Is this a good program for a text editor?</a:t>
            </a:r>
          </a:p>
          <a:p>
            <a:pPr marL="800100" lvl="2" indent="0">
              <a:buNone/>
            </a:pPr>
            <a:r>
              <a:rPr lang="en-CA" dirty="0" smtClean="0">
                <a:latin typeface="Consolas" panose="020B0609020204030204" pitchFamily="49" charset="0"/>
                <a:cs typeface="Consolas" panose="020B0609020204030204" pitchFamily="49" charset="0"/>
              </a:rPr>
              <a:t>int main();</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smtClean="0">
                <a:latin typeface="Consolas" panose="020B0609020204030204" pitchFamily="49" charset="0"/>
                <a:cs typeface="Consolas" panose="020B0609020204030204" pitchFamily="49" charset="0"/>
              </a:rPr>
              <a:t>    char text[1000000];  // Allocate 1 MiB</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char[0] = '\0';</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Do something with this character array...</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0;</a:t>
            </a:r>
          </a:p>
          <a:p>
            <a:pPr marL="800100" lvl="2" indent="0">
              <a:buNone/>
            </a:pP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065497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static memory</a:t>
            </a:r>
            <a:endParaRPr lang="en-CA" dirty="0"/>
          </a:p>
        </p:txBody>
      </p:sp>
      <p:sp>
        <p:nvSpPr>
          <p:cNvPr id="3" name="Content Placeholder 2"/>
          <p:cNvSpPr>
            <a:spLocks noGrp="1"/>
          </p:cNvSpPr>
          <p:nvPr>
            <p:ph idx="1"/>
          </p:nvPr>
        </p:nvSpPr>
        <p:spPr/>
        <p:txBody>
          <a:bodyPr/>
          <a:lstStyle/>
          <a:p>
            <a:r>
              <a:rPr lang="en-CA" dirty="0" smtClean="0"/>
              <a:t>By the way, an array is a horrible way of storing a text file:</a:t>
            </a:r>
          </a:p>
          <a:p>
            <a:pPr lvl="1"/>
            <a:r>
              <a:rPr lang="en-CA" dirty="0" smtClean="0"/>
              <a:t>J.R.R. Tolkien just finishes his 500,000 character text “The </a:t>
            </a:r>
            <a:r>
              <a:rPr lang="en-CA" dirty="0" err="1" smtClean="0"/>
              <a:t>Hobit</a:t>
            </a:r>
            <a:r>
              <a:rPr lang="en-CA" dirty="0" smtClean="0"/>
              <a:t>”</a:t>
            </a:r>
          </a:p>
          <a:p>
            <a:pPr lvl="1"/>
            <a:r>
              <a:rPr lang="en-CA" dirty="0" smtClean="0"/>
              <a:t>Fortunately, it fits into our 1 MiB file</a:t>
            </a:r>
          </a:p>
          <a:p>
            <a:pPr lvl="2"/>
            <a:r>
              <a:rPr lang="en-CA" dirty="0" smtClean="0"/>
              <a:t>“The Lord of the Rings” does not…</a:t>
            </a:r>
          </a:p>
          <a:p>
            <a:pPr lvl="1" algn="l"/>
            <a:r>
              <a:rPr lang="en-CA" dirty="0" smtClean="0"/>
              <a:t>Suppose he finishes:</a:t>
            </a:r>
          </a:p>
        </p:txBody>
      </p:sp>
      <p:sp>
        <p:nvSpPr>
          <p:cNvPr id="4" name="Rectangle 3"/>
          <p:cNvSpPr/>
          <p:nvPr/>
        </p:nvSpPr>
        <p:spPr>
          <a:xfrm>
            <a:off x="611560" y="4005064"/>
            <a:ext cx="8064896" cy="1754326"/>
          </a:xfrm>
          <a:prstGeom prst="rect">
            <a:avLst/>
          </a:prstGeom>
        </p:spPr>
        <p:txBody>
          <a:bodyPr wrap="square">
            <a:spAutoFit/>
          </a:bodyPr>
          <a:lstStyle/>
          <a:p>
            <a:pPr lvl="1"/>
            <a:r>
              <a:rPr lang="en-CA" dirty="0">
                <a:latin typeface="Consolas" panose="020B0609020204030204" pitchFamily="49" charset="0"/>
                <a:cs typeface="Consolas" panose="020B0609020204030204" pitchFamily="49" charset="0"/>
              </a:rPr>
              <a:t>"Chapter I\</a:t>
            </a:r>
            <a:r>
              <a:rPr lang="en-CA" dirty="0" err="1">
                <a:latin typeface="Consolas" panose="020B0609020204030204" pitchFamily="49" charset="0"/>
                <a:cs typeface="Consolas" panose="020B0609020204030204" pitchFamily="49" charset="0"/>
              </a:rPr>
              <a:t>nAN</a:t>
            </a:r>
            <a:r>
              <a:rPr lang="en-CA" dirty="0">
                <a:latin typeface="Consolas" panose="020B0609020204030204" pitchFamily="49" charset="0"/>
                <a:cs typeface="Consolas" panose="020B0609020204030204" pitchFamily="49" charset="0"/>
              </a:rPr>
              <a:t> UNEXPECTED PARTY\n\</a:t>
            </a:r>
            <a:r>
              <a:rPr lang="en-CA" dirty="0" err="1">
                <a:latin typeface="Consolas" panose="020B0609020204030204" pitchFamily="49" charset="0"/>
                <a:cs typeface="Consolas" panose="020B0609020204030204" pitchFamily="49" charset="0"/>
              </a:rPr>
              <a:t>nIn</a:t>
            </a:r>
            <a:r>
              <a:rPr lang="en-CA" dirty="0">
                <a:latin typeface="Consolas" panose="020B0609020204030204" pitchFamily="49" charset="0"/>
                <a:cs typeface="Consolas" panose="020B0609020204030204" pitchFamily="49" charset="0"/>
              </a:rPr>
              <a:t> a hole in the</a:t>
            </a:r>
          </a:p>
          <a:p>
            <a:pPr lvl="1"/>
            <a:r>
              <a:rPr lang="en-CA" dirty="0">
                <a:latin typeface="Consolas" panose="020B0609020204030204" pitchFamily="49" charset="0"/>
                <a:cs typeface="Consolas" panose="020B0609020204030204" pitchFamily="49" charset="0"/>
              </a:rPr>
              <a:t> ground there lived a </a:t>
            </a:r>
            <a:r>
              <a:rPr lang="en-CA" dirty="0" err="1" smtClean="0">
                <a:latin typeface="Consolas" panose="020B0609020204030204" pitchFamily="49" charset="0"/>
                <a:cs typeface="Consolas" panose="020B0609020204030204" pitchFamily="49" charset="0"/>
              </a:rPr>
              <a:t>hobit</a:t>
            </a:r>
            <a:r>
              <a:rPr lang="en-CA" dirty="0">
                <a:latin typeface="Consolas" panose="020B0609020204030204" pitchFamily="49" charset="0"/>
                <a:cs typeface="Consolas" panose="020B0609020204030204" pitchFamily="49" charset="0"/>
              </a:rPr>
              <a:t>. Not a nasty, dirty, wet</a:t>
            </a:r>
          </a:p>
          <a:p>
            <a:pPr lvl="1"/>
            <a:r>
              <a:rPr lang="en-CA" dirty="0">
                <a:latin typeface="Consolas" panose="020B0609020204030204" pitchFamily="49" charset="0"/>
                <a:cs typeface="Consolas" panose="020B0609020204030204" pitchFamily="49" charset="0"/>
              </a:rPr>
              <a:t> hole, filled with the ends of worms and an oozy smell,</a:t>
            </a:r>
          </a:p>
          <a:p>
            <a:pPr lvl="1"/>
            <a:r>
              <a:rPr lang="en-CA" dirty="0">
                <a:latin typeface="Consolas" panose="020B0609020204030204" pitchFamily="49" charset="0"/>
                <a:cs typeface="Consolas" panose="020B0609020204030204" pitchFamily="49" charset="0"/>
              </a:rPr>
              <a:t> nor yet a dry, bare, sandy hole with nothing in it to</a:t>
            </a:r>
          </a:p>
          <a:p>
            <a:pPr lvl="1"/>
            <a:r>
              <a:rPr lang="en-CA" dirty="0">
                <a:latin typeface="Consolas" panose="020B0609020204030204" pitchFamily="49" charset="0"/>
                <a:cs typeface="Consolas" panose="020B0609020204030204" pitchFamily="49" charset="0"/>
              </a:rPr>
              <a:t> sit down on or to eat: it was a </a:t>
            </a:r>
            <a:r>
              <a:rPr lang="en-CA" dirty="0" err="1" smtClean="0">
                <a:latin typeface="Consolas" panose="020B0609020204030204" pitchFamily="49" charset="0"/>
                <a:cs typeface="Consolas" panose="020B0609020204030204" pitchFamily="49" charset="0"/>
              </a:rPr>
              <a:t>hobit</a:t>
            </a:r>
            <a:r>
              <a:rPr lang="en-CA" dirty="0" smtClean="0">
                <a:latin typeface="Consolas" panose="020B0609020204030204" pitchFamily="49" charset="0"/>
                <a:cs typeface="Consolas" panose="020B0609020204030204" pitchFamily="49" charset="0"/>
              </a:rPr>
              <a:t>-hole</a:t>
            </a:r>
            <a:r>
              <a:rPr lang="en-CA" dirty="0">
                <a:latin typeface="Consolas" panose="020B0609020204030204" pitchFamily="49" charset="0"/>
                <a:cs typeface="Consolas" panose="020B0609020204030204" pitchFamily="49" charset="0"/>
              </a:rPr>
              <a:t>, and that</a:t>
            </a:r>
          </a:p>
          <a:p>
            <a:pPr lvl="1"/>
            <a:r>
              <a:rPr lang="en-CA" dirty="0">
                <a:latin typeface="Consolas" panose="020B0609020204030204" pitchFamily="49" charset="0"/>
                <a:cs typeface="Consolas" panose="020B0609020204030204" pitchFamily="49" charset="0"/>
              </a:rPr>
              <a:t> means comfort."</a:t>
            </a:r>
          </a:p>
        </p:txBody>
      </p:sp>
    </p:spTree>
    <p:extLst>
      <p:ext uri="{BB962C8B-B14F-4D97-AF65-F5344CB8AC3E}">
        <p14:creationId xmlns:p14="http://schemas.microsoft.com/office/powerpoint/2010/main" val="52854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static memory</a:t>
            </a:r>
            <a:endParaRPr lang="en-CA" dirty="0"/>
          </a:p>
        </p:txBody>
      </p:sp>
      <p:sp>
        <p:nvSpPr>
          <p:cNvPr id="3" name="Content Placeholder 2"/>
          <p:cNvSpPr>
            <a:spLocks noGrp="1"/>
          </p:cNvSpPr>
          <p:nvPr>
            <p:ph idx="1"/>
          </p:nvPr>
        </p:nvSpPr>
        <p:spPr/>
        <p:txBody>
          <a:bodyPr/>
          <a:lstStyle/>
          <a:p>
            <a:r>
              <a:rPr lang="en-CA" dirty="0" smtClean="0"/>
              <a:t>Tolkien decides that “</a:t>
            </a:r>
            <a:r>
              <a:rPr lang="en-CA" dirty="0" err="1" smtClean="0"/>
              <a:t>H</a:t>
            </a:r>
            <a:r>
              <a:rPr lang="en-CA" dirty="0" err="1"/>
              <a:t>ō</a:t>
            </a:r>
            <a:r>
              <a:rPr lang="en-CA" dirty="0" err="1" smtClean="0"/>
              <a:t>bit</a:t>
            </a:r>
            <a:r>
              <a:rPr lang="en-CA" dirty="0" smtClean="0"/>
              <a:t>” just doesn’t sound right…</a:t>
            </a:r>
          </a:p>
          <a:p>
            <a:pPr lvl="1"/>
            <a:r>
              <a:rPr lang="en-CA" dirty="0" smtClean="0"/>
              <a:t>He wants to change all </a:t>
            </a:r>
            <a:r>
              <a:rPr lang="en-CA" dirty="0"/>
              <a:t>“</a:t>
            </a:r>
            <a:r>
              <a:rPr lang="en-CA" dirty="0" err="1" smtClean="0"/>
              <a:t>Hŏbbit</a:t>
            </a:r>
            <a:r>
              <a:rPr lang="en-CA" dirty="0" smtClean="0"/>
              <a:t>” or just “Hobbit”</a:t>
            </a:r>
          </a:p>
          <a:p>
            <a:pPr lvl="1"/>
            <a:r>
              <a:rPr lang="en-CA" dirty="0" smtClean="0"/>
              <a:t>Most characters will have to be moved between one and two hundred characters over to make space for all the missing “</a:t>
            </a:r>
            <a:r>
              <a:rPr lang="en-CA" dirty="0" err="1" smtClean="0"/>
              <a:t>b”s</a:t>
            </a:r>
            <a:endParaRPr lang="en-CA" dirty="0" smtClean="0"/>
          </a:p>
          <a:p>
            <a:pPr lvl="1"/>
            <a:r>
              <a:rPr lang="en-CA" dirty="0" smtClean="0"/>
              <a:t>Requiring that 500,000 characters to make small changes is probably a bad idea…</a:t>
            </a:r>
          </a:p>
          <a:p>
            <a:pPr lvl="1"/>
            <a:endParaRPr lang="en-CA" dirty="0"/>
          </a:p>
          <a:p>
            <a:pPr marL="457200" lvl="1" indent="0">
              <a:buNone/>
            </a:pPr>
            <a:endParaRPr lang="en-CA" dirty="0" smtClean="0"/>
          </a:p>
        </p:txBody>
      </p:sp>
      <p:sp>
        <p:nvSpPr>
          <p:cNvPr id="4" name="Rectangle 3"/>
          <p:cNvSpPr/>
          <p:nvPr/>
        </p:nvSpPr>
        <p:spPr>
          <a:xfrm>
            <a:off x="611560" y="4005064"/>
            <a:ext cx="8064896" cy="1754326"/>
          </a:xfrm>
          <a:prstGeom prst="rect">
            <a:avLst/>
          </a:prstGeom>
        </p:spPr>
        <p:txBody>
          <a:bodyPr wrap="square">
            <a:spAutoFit/>
          </a:bodyPr>
          <a:lstStyle/>
          <a:p>
            <a:pPr lvl="1"/>
            <a:r>
              <a:rPr lang="en-CA" dirty="0">
                <a:latin typeface="Consolas" panose="020B0609020204030204" pitchFamily="49" charset="0"/>
                <a:cs typeface="Consolas" panose="020B0609020204030204" pitchFamily="49" charset="0"/>
              </a:rPr>
              <a:t>"Chapter I\</a:t>
            </a:r>
            <a:r>
              <a:rPr lang="en-CA" dirty="0" err="1">
                <a:latin typeface="Consolas" panose="020B0609020204030204" pitchFamily="49" charset="0"/>
                <a:cs typeface="Consolas" panose="020B0609020204030204" pitchFamily="49" charset="0"/>
              </a:rPr>
              <a:t>nAN</a:t>
            </a:r>
            <a:r>
              <a:rPr lang="en-CA" dirty="0">
                <a:latin typeface="Consolas" panose="020B0609020204030204" pitchFamily="49" charset="0"/>
                <a:cs typeface="Consolas" panose="020B0609020204030204" pitchFamily="49" charset="0"/>
              </a:rPr>
              <a:t> UNEXPECTED PARTY\n\</a:t>
            </a:r>
            <a:r>
              <a:rPr lang="en-CA" dirty="0" err="1">
                <a:latin typeface="Consolas" panose="020B0609020204030204" pitchFamily="49" charset="0"/>
                <a:cs typeface="Consolas" panose="020B0609020204030204" pitchFamily="49" charset="0"/>
              </a:rPr>
              <a:t>nIn</a:t>
            </a:r>
            <a:r>
              <a:rPr lang="en-CA" dirty="0">
                <a:latin typeface="Consolas" panose="020B0609020204030204" pitchFamily="49" charset="0"/>
                <a:cs typeface="Consolas" panose="020B0609020204030204" pitchFamily="49" charset="0"/>
              </a:rPr>
              <a:t> a hole in the</a:t>
            </a:r>
          </a:p>
          <a:p>
            <a:pPr lvl="1"/>
            <a:r>
              <a:rPr lang="en-CA" dirty="0">
                <a:latin typeface="Consolas" panose="020B0609020204030204" pitchFamily="49" charset="0"/>
                <a:cs typeface="Consolas" panose="020B0609020204030204" pitchFamily="49" charset="0"/>
              </a:rPr>
              <a:t> ground there lived a hob</a:t>
            </a:r>
            <a:r>
              <a:rPr lang="en-CA" b="1" dirty="0">
                <a:solidFill>
                  <a:srgbClr val="FF0000"/>
                </a:solidFill>
                <a:latin typeface="Consolas" panose="020B0609020204030204" pitchFamily="49" charset="0"/>
                <a:cs typeface="Consolas" panose="020B0609020204030204" pitchFamily="49" charset="0"/>
              </a:rPr>
              <a:t>b</a:t>
            </a:r>
            <a:r>
              <a:rPr lang="en-CA" dirty="0">
                <a:latin typeface="Consolas" panose="020B0609020204030204" pitchFamily="49" charset="0"/>
                <a:cs typeface="Consolas" panose="020B0609020204030204" pitchFamily="49" charset="0"/>
              </a:rPr>
              <a:t>it. Not a nasty, dirty, wet</a:t>
            </a:r>
          </a:p>
          <a:p>
            <a:pPr lvl="1"/>
            <a:r>
              <a:rPr lang="en-CA" dirty="0">
                <a:latin typeface="Consolas" panose="020B0609020204030204" pitchFamily="49" charset="0"/>
                <a:cs typeface="Consolas" panose="020B0609020204030204" pitchFamily="49" charset="0"/>
              </a:rPr>
              <a:t> hole, filled with the ends of worms and an oozy smell,</a:t>
            </a:r>
          </a:p>
          <a:p>
            <a:pPr lvl="1"/>
            <a:r>
              <a:rPr lang="en-CA" dirty="0">
                <a:latin typeface="Consolas" panose="020B0609020204030204" pitchFamily="49" charset="0"/>
                <a:cs typeface="Consolas" panose="020B0609020204030204" pitchFamily="49" charset="0"/>
              </a:rPr>
              <a:t> nor yet a dry, bare, sandy hole with nothing in it to</a:t>
            </a:r>
          </a:p>
          <a:p>
            <a:pPr lvl="1"/>
            <a:r>
              <a:rPr lang="en-CA" dirty="0">
                <a:latin typeface="Consolas" panose="020B0609020204030204" pitchFamily="49" charset="0"/>
                <a:cs typeface="Consolas" panose="020B0609020204030204" pitchFamily="49" charset="0"/>
              </a:rPr>
              <a:t> sit down on or to eat: it was a hob</a:t>
            </a:r>
            <a:r>
              <a:rPr lang="en-CA" b="1" dirty="0">
                <a:solidFill>
                  <a:srgbClr val="FF0000"/>
                </a:solidFill>
                <a:latin typeface="Consolas" panose="020B0609020204030204" pitchFamily="49" charset="0"/>
                <a:cs typeface="Consolas" panose="020B0609020204030204" pitchFamily="49" charset="0"/>
              </a:rPr>
              <a:t>b</a:t>
            </a:r>
            <a:r>
              <a:rPr lang="en-CA" dirty="0">
                <a:latin typeface="Consolas" panose="020B0609020204030204" pitchFamily="49" charset="0"/>
                <a:cs typeface="Consolas" panose="020B0609020204030204" pitchFamily="49" charset="0"/>
              </a:rPr>
              <a:t>it-hole, and that</a:t>
            </a:r>
          </a:p>
          <a:p>
            <a:pPr lvl="1"/>
            <a:r>
              <a:rPr lang="en-CA" dirty="0">
                <a:latin typeface="Consolas" panose="020B0609020204030204" pitchFamily="49" charset="0"/>
                <a:cs typeface="Consolas" panose="020B0609020204030204" pitchFamily="49" charset="0"/>
              </a:rPr>
              <a:t> means comfort."</a:t>
            </a:r>
          </a:p>
        </p:txBody>
      </p:sp>
    </p:spTree>
    <p:extLst>
      <p:ext uri="{BB962C8B-B14F-4D97-AF65-F5344CB8AC3E}">
        <p14:creationId xmlns:p14="http://schemas.microsoft.com/office/powerpoint/2010/main" val="3964052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 memory</a:t>
            </a:r>
            <a:endParaRPr lang="en-CA" dirty="0"/>
          </a:p>
        </p:txBody>
      </p:sp>
      <p:sp>
        <p:nvSpPr>
          <p:cNvPr id="3" name="Content Placeholder 2"/>
          <p:cNvSpPr>
            <a:spLocks noGrp="1"/>
          </p:cNvSpPr>
          <p:nvPr>
            <p:ph idx="1"/>
          </p:nvPr>
        </p:nvSpPr>
        <p:spPr/>
        <p:txBody>
          <a:bodyPr/>
          <a:lstStyle/>
          <a:p>
            <a:r>
              <a:rPr lang="en-CA" dirty="0" smtClean="0"/>
              <a:t>We need some way of saying:</a:t>
            </a:r>
          </a:p>
          <a:p>
            <a:pPr marL="0" indent="0">
              <a:buNone/>
            </a:pPr>
            <a:r>
              <a:rPr lang="en-CA" i="1" dirty="0"/>
              <a:t>	</a:t>
            </a:r>
            <a:r>
              <a:rPr lang="en-CA" i="1" dirty="0" smtClean="0"/>
              <a:t>We need memory, but we need it to continue to be allocated 	outside of this function…</a:t>
            </a:r>
          </a:p>
          <a:p>
            <a:endParaRPr lang="en-CA" dirty="0" smtClean="0">
              <a:latin typeface="Consolas" panose="020B0609020204030204" pitchFamily="49" charset="0"/>
              <a:cs typeface="Consolas" panose="020B0609020204030204" pitchFamily="49" charset="0"/>
            </a:endParaRPr>
          </a:p>
          <a:p>
            <a:r>
              <a:rPr lang="en-CA" dirty="0" smtClean="0"/>
              <a:t>Question: Where can we get this memory?</a:t>
            </a:r>
          </a:p>
          <a:p>
            <a:pPr lvl="1"/>
            <a:r>
              <a:rPr lang="en-CA" dirty="0" smtClean="0"/>
              <a:t>The memory required for a function call is just placed on top memory required for the previous function call</a:t>
            </a:r>
          </a:p>
          <a:p>
            <a:pPr lvl="1"/>
            <a:r>
              <a:rPr lang="en-CA" dirty="0" smtClean="0"/>
              <a:t>What happens if you need 3 bits, 1 byte, 37 bits, 42 bytes, or</a:t>
            </a:r>
            <a:br>
              <a:rPr lang="en-CA" dirty="0" smtClean="0"/>
            </a:br>
            <a:r>
              <a:rPr lang="en-CA" dirty="0" smtClean="0"/>
              <a:t>2 400 000 bytes, which is enough for “The Lord of the Rings”?</a:t>
            </a:r>
            <a:endParaRPr lang="en-CA" dirty="0"/>
          </a:p>
        </p:txBody>
      </p:sp>
    </p:spTree>
    <p:extLst>
      <p:ext uri="{BB962C8B-B14F-4D97-AF65-F5344CB8AC3E}">
        <p14:creationId xmlns:p14="http://schemas.microsoft.com/office/powerpoint/2010/main" val="1471877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 memory</a:t>
            </a:r>
            <a:endParaRPr lang="en-CA" dirty="0"/>
          </a:p>
        </p:txBody>
      </p:sp>
      <p:sp>
        <p:nvSpPr>
          <p:cNvPr id="3" name="Content Placeholder 2"/>
          <p:cNvSpPr>
            <a:spLocks noGrp="1"/>
          </p:cNvSpPr>
          <p:nvPr>
            <p:ph idx="1"/>
          </p:nvPr>
        </p:nvSpPr>
        <p:spPr/>
        <p:txBody>
          <a:bodyPr/>
          <a:lstStyle/>
          <a:p>
            <a:r>
              <a:rPr lang="en-CA" dirty="0" smtClean="0"/>
              <a:t>Memory management is an issue dealt with by the operating system</a:t>
            </a:r>
          </a:p>
          <a:p>
            <a:pPr lvl="1"/>
            <a:r>
              <a:rPr lang="en-CA" dirty="0" smtClean="0"/>
              <a:t>When you execute a program, it is the operating system that allocates the memory for the call stack</a:t>
            </a:r>
          </a:p>
          <a:p>
            <a:pPr lvl="1"/>
            <a:r>
              <a:rPr lang="en-CA" dirty="0" smtClean="0"/>
              <a:t>If you want more memory, you must make a request to the operating system</a:t>
            </a:r>
          </a:p>
          <a:p>
            <a:pPr lvl="1"/>
            <a:endParaRPr lang="en-CA" dirty="0"/>
          </a:p>
          <a:p>
            <a:r>
              <a:rPr lang="en-CA" dirty="0" smtClean="0"/>
              <a:t>Question: How do we allow this transaction?</a:t>
            </a:r>
          </a:p>
          <a:p>
            <a:pPr lvl="1"/>
            <a:endParaRPr lang="en-CA" dirty="0"/>
          </a:p>
        </p:txBody>
      </p:sp>
    </p:spTree>
    <p:extLst>
      <p:ext uri="{BB962C8B-B14F-4D97-AF65-F5344CB8AC3E}">
        <p14:creationId xmlns:p14="http://schemas.microsoft.com/office/powerpoint/2010/main" val="1858312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75490</TotalTime>
  <Words>1958</Words>
  <Application>Microsoft Office PowerPoint</Application>
  <PresentationFormat>On-screen Show (4:3)</PresentationFormat>
  <Paragraphs>307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Custom Design</vt:lpstr>
      <vt:lpstr>Dynamic memory allocation</vt:lpstr>
      <vt:lpstr>Outline</vt:lpstr>
      <vt:lpstr>Static memory allocation</vt:lpstr>
      <vt:lpstr>Limitations of static memory</vt:lpstr>
      <vt:lpstr>Limitations of static memory</vt:lpstr>
      <vt:lpstr>Limitations of static memory</vt:lpstr>
      <vt:lpstr>Limitations of static memory</vt:lpstr>
      <vt:lpstr>Dynamic memory</vt:lpstr>
      <vt:lpstr>Dynamic memory</vt:lpstr>
      <vt:lpstr>Dynamic memory</vt:lpstr>
      <vt:lpstr>Dynamic memory</vt:lpstr>
      <vt:lpstr>Dynamic memory</vt:lpstr>
      <vt:lpstr>Dynamic memory</vt:lpstr>
      <vt:lpstr>Dynamic memory</vt:lpstr>
      <vt:lpstr>Dynamic memory</vt:lpstr>
      <vt:lpstr>Dynamic memory</vt:lpstr>
      <vt:lpstr>The new operator</vt:lpstr>
      <vt:lpstr>The new operator</vt:lpstr>
      <vt:lpstr>The new operator</vt:lpstr>
      <vt:lpstr>The new operator</vt:lpstr>
      <vt:lpstr>The new operator</vt:lpstr>
      <vt:lpstr>The new operator</vt:lpstr>
      <vt:lpstr>The new operator</vt:lpstr>
      <vt:lpstr>The new operator</vt:lpstr>
      <vt:lpstr>The new operator</vt:lpstr>
      <vt:lpstr>The new operator</vt:lpstr>
      <vt:lpstr>The new operator</vt:lpstr>
      <vt:lpstr>The delete operator</vt:lpstr>
      <vt:lpstr>The delete operator</vt:lpstr>
      <vt:lpstr>Looking ahead</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1306</cp:revision>
  <dcterms:created xsi:type="dcterms:W3CDTF">2009-09-11T23:00:44Z</dcterms:created>
  <dcterms:modified xsi:type="dcterms:W3CDTF">2018-12-14T00:25:15Z</dcterms:modified>
</cp:coreProperties>
</file>